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64" r:id="rId7"/>
    <p:sldId id="263" r:id="rId8"/>
    <p:sldId id="262" r:id="rId9"/>
    <p:sldId id="261" r:id="rId10"/>
    <p:sldId id="265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6EE"/>
    <a:srgbClr val="97C9CD"/>
    <a:srgbClr val="549DB3"/>
    <a:srgbClr val="AC75D5"/>
    <a:srgbClr val="C2D1EC"/>
    <a:srgbClr val="8A3CC4"/>
    <a:srgbClr val="000000"/>
    <a:srgbClr val="9E5ECE"/>
    <a:srgbClr val="381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7492A-16AA-FAD7-7E44-9873FB52150D}" v="2" dt="2023-11-11T17:45:24.941"/>
    <p1510:client id="{7BF13626-7131-A24D-88B5-B520DEE9AF9B}" v="97" dt="2023-11-11T15:36:21.606"/>
    <p1510:client id="{B05D18C0-D6A6-8C18-8646-1CB56950F442}" v="200" dt="2023-11-11T17:41:12.983"/>
    <p1510:client id="{D88AC2B5-85C2-48EA-9BD9-709766E56AA7}" v="678" dt="2023-11-09T12:19:14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3" autoAdjust="0"/>
    <p:restoredTop sz="94660"/>
  </p:normalViewPr>
  <p:slideViewPr>
    <p:cSldViewPr snapToGrid="0">
      <p:cViewPr>
        <p:scale>
          <a:sx n="73" d="100"/>
          <a:sy n="73" d="100"/>
        </p:scale>
        <p:origin x="174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5083-66B1-45BD-B69E-87DB7F7FA319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4144-AC48-4730-844F-E0DE38483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20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5083-66B1-45BD-B69E-87DB7F7FA319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4144-AC48-4730-844F-E0DE38483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77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5083-66B1-45BD-B69E-87DB7F7FA319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4144-AC48-4730-844F-E0DE38483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17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5083-66B1-45BD-B69E-87DB7F7FA319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4144-AC48-4730-844F-E0DE38483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14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5083-66B1-45BD-B69E-87DB7F7FA319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4144-AC48-4730-844F-E0DE38483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7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5083-66B1-45BD-B69E-87DB7F7FA319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4144-AC48-4730-844F-E0DE38483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98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5083-66B1-45BD-B69E-87DB7F7FA319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4144-AC48-4730-844F-E0DE38483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32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5083-66B1-45BD-B69E-87DB7F7FA319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4144-AC48-4730-844F-E0DE38483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67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5083-66B1-45BD-B69E-87DB7F7FA319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4144-AC48-4730-844F-E0DE38483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60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5083-66B1-45BD-B69E-87DB7F7FA319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4144-AC48-4730-844F-E0DE38483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5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5083-66B1-45BD-B69E-87DB7F7FA319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4144-AC48-4730-844F-E0DE38483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11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5083-66B1-45BD-B69E-87DB7F7FA319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E4144-AC48-4730-844F-E0DE38483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38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5F2A88C-A879-1607-615D-EF4325E78E0B}"/>
              </a:ext>
            </a:extLst>
          </p:cNvPr>
          <p:cNvSpPr/>
          <p:nvPr/>
        </p:nvSpPr>
        <p:spPr>
          <a:xfrm>
            <a:off x="0" y="504825"/>
            <a:ext cx="12192000" cy="476250"/>
          </a:xfrm>
          <a:prstGeom prst="rect">
            <a:avLst/>
          </a:prstGeom>
          <a:solidFill>
            <a:srgbClr val="549D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BD8FA67-DE01-9B40-D92A-19AE01612698}"/>
              </a:ext>
            </a:extLst>
          </p:cNvPr>
          <p:cNvSpPr/>
          <p:nvPr/>
        </p:nvSpPr>
        <p:spPr>
          <a:xfrm>
            <a:off x="0" y="1669886"/>
            <a:ext cx="12192000" cy="476250"/>
          </a:xfrm>
          <a:prstGeom prst="rect">
            <a:avLst/>
          </a:prstGeom>
          <a:solidFill>
            <a:srgbClr val="549D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37D4FA7-1CC3-0C96-AB2E-11533FCE30EC}"/>
              </a:ext>
            </a:extLst>
          </p:cNvPr>
          <p:cNvSpPr/>
          <p:nvPr/>
        </p:nvSpPr>
        <p:spPr>
          <a:xfrm>
            <a:off x="0" y="1079336"/>
            <a:ext cx="6267450" cy="476250"/>
          </a:xfrm>
          <a:prstGeom prst="rect">
            <a:avLst/>
          </a:prstGeom>
          <a:solidFill>
            <a:srgbClr val="97C9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F6333FB-7689-CC14-8322-BB233848D322}"/>
              </a:ext>
            </a:extLst>
          </p:cNvPr>
          <p:cNvSpPr/>
          <p:nvPr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rgbClr val="97C9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7422A03-2ED6-31B7-4454-230D5D765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80" y="1095375"/>
            <a:ext cx="2927577" cy="44263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917D437-443A-1D3D-12D5-835971D89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27" y="1692179"/>
            <a:ext cx="5247595" cy="41614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009351D-3DB7-090A-A7BC-C6323DE5E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382" y="2436533"/>
            <a:ext cx="2624136" cy="3654820"/>
          </a:xfrm>
          <a:prstGeom prst="rect">
            <a:avLst/>
          </a:prstGeom>
        </p:spPr>
      </p:pic>
      <p:pic>
        <p:nvPicPr>
          <p:cNvPr id="22" name="Imagen 21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733EDA5-1F43-F239-531C-49AD97229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05" y="2605063"/>
            <a:ext cx="2609314" cy="98763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772F610-27B8-06F8-C619-0212AC2D379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9986" y="2603702"/>
            <a:ext cx="1899557" cy="9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1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97C9CD"/>
            </a:gs>
            <a:gs pos="35000">
              <a:srgbClr val="C8D6EE"/>
            </a:gs>
            <a:gs pos="39000">
              <a:srgbClr val="C8D6EE"/>
            </a:gs>
            <a:gs pos="7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0462336-486A-7254-C7DC-4B53CDD03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0" y="234728"/>
            <a:ext cx="2311249" cy="87481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19" y="1082240"/>
            <a:ext cx="10587419" cy="57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58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97C9CD"/>
            </a:gs>
            <a:gs pos="35000">
              <a:srgbClr val="C8D6EE"/>
            </a:gs>
            <a:gs pos="39000">
              <a:srgbClr val="C8D6EE"/>
            </a:gs>
            <a:gs pos="7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93295053-6F64-18C0-4601-0CCBDD0D5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0" y="234728"/>
            <a:ext cx="2311249" cy="874819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710773" y="58882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rgbClr val="1F3864"/>
                </a:solidFill>
              </a:rPr>
              <a:t>Conclusiones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518966" y="1379365"/>
            <a:ext cx="11090485" cy="5299307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La </a:t>
            </a:r>
            <a:r>
              <a:rPr lang="es-ES" dirty="0" err="1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hidradenitis</a:t>
            </a: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 supurativa es una enfermedad que impacta profundamente en la calidad de vida, especialmente en cuanto a dolor, lo que repercute en el ámbito psicosocial, laboral, relacional, personal…con un 61,11% con afectación grave medida por el HSQoL-24 en nuestra serie.</a:t>
            </a:r>
            <a:endParaRPr lang="ca-ES"/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Los tratamientos biológicos utilizados en nuestra serie muestran un impacto positivo en la mejora de la calidad de vida de los pacientes, con una reducción del 19,45% de pacientes con impacto grave en su calidad de vida.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Debemos potenciar el trabajo colaborativo entre Dermatología, Farmacia Hospitalaria y Enfermería para diseñar estrategias de atención sobre aspectos modificables, y con elevada prevalencia en la HS, como el sobrepeso y el consumo de tabaco que impactan negativamente en la gravedad de la misma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El seguimiento con PROMS y PREMS nos permite</a:t>
            </a:r>
          </a:p>
          <a:p>
            <a:pPr lvl="1">
              <a:lnSpc>
                <a:spcPct val="120000"/>
              </a:lnSpc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Recoger la voz del paciente</a:t>
            </a:r>
          </a:p>
          <a:p>
            <a:pPr lvl="1">
              <a:lnSpc>
                <a:spcPct val="120000"/>
              </a:lnSpc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Adelantarnos a la toma de decisiones</a:t>
            </a:r>
          </a:p>
          <a:p>
            <a:pPr lvl="1">
              <a:lnSpc>
                <a:spcPct val="120000"/>
              </a:lnSpc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Detectar los pacientes con calidad de vida alterada por la </a:t>
            </a:r>
            <a:r>
              <a:rPr lang="es-ES" dirty="0" err="1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hidradenitis</a:t>
            </a:r>
            <a:endParaRPr lang="es-ES" dirty="0">
              <a:solidFill>
                <a:srgbClr val="1F3864"/>
              </a:solidFill>
              <a:latin typeface="Verdana"/>
              <a:ea typeface="Verdana"/>
              <a:cs typeface="Calibri"/>
            </a:endParaRPr>
          </a:p>
          <a:p>
            <a:pPr lvl="1">
              <a:lnSpc>
                <a:spcPct val="120000"/>
              </a:lnSpc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Monitorizar el valor real en práctica clínica diaria de los tratamientos instaurados.</a:t>
            </a:r>
          </a:p>
        </p:txBody>
      </p:sp>
    </p:spTree>
    <p:extLst>
      <p:ext uri="{BB962C8B-B14F-4D97-AF65-F5344CB8AC3E}">
        <p14:creationId xmlns:p14="http://schemas.microsoft.com/office/powerpoint/2010/main" val="128800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97C9CD"/>
            </a:gs>
            <a:gs pos="35000">
              <a:srgbClr val="C8D6EE"/>
            </a:gs>
            <a:gs pos="39000">
              <a:srgbClr val="C8D6EE"/>
            </a:gs>
            <a:gs pos="7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93295053-6F64-18C0-4601-0CCBDD0D5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0" y="234728"/>
            <a:ext cx="2311249" cy="8748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98" y="1195753"/>
            <a:ext cx="4643747" cy="4592464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273765" y="3493904"/>
            <a:ext cx="5267268" cy="168132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err="1">
                <a:solidFill>
                  <a:srgbClr val="1F3864"/>
                </a:solidFill>
              </a:rPr>
              <a:t>Dr</a:t>
            </a:r>
            <a:r>
              <a:rPr lang="es-ES" sz="1200" dirty="0">
                <a:solidFill>
                  <a:srgbClr val="1F3864"/>
                </a:solidFill>
              </a:rPr>
              <a:t> Vicenç Rocamora. Dermatología. H Manacor</a:t>
            </a:r>
          </a:p>
          <a:p>
            <a:r>
              <a:rPr lang="es-ES" sz="1200" dirty="0">
                <a:solidFill>
                  <a:srgbClr val="1F3864"/>
                </a:solidFill>
                <a:ea typeface="Calibri"/>
                <a:cs typeface="Calibri"/>
              </a:rPr>
              <a:t>M </a:t>
            </a:r>
            <a:r>
              <a:rPr lang="es-ES" sz="1200" dirty="0" err="1">
                <a:solidFill>
                  <a:srgbClr val="1F3864"/>
                </a:solidFill>
                <a:ea typeface="Calibri"/>
                <a:cs typeface="Calibri"/>
              </a:rPr>
              <a:t>Belló</a:t>
            </a:r>
            <a:r>
              <a:rPr lang="es-ES" sz="1200" dirty="0">
                <a:solidFill>
                  <a:srgbClr val="1F3864"/>
                </a:solidFill>
                <a:ea typeface="Calibri"/>
                <a:cs typeface="Calibri"/>
              </a:rPr>
              <a:t>. S Farmacia. H Manacor</a:t>
            </a:r>
            <a:endParaRPr lang="es-ES" sz="1200" dirty="0">
              <a:solidFill>
                <a:srgbClr val="1F3864"/>
              </a:solidFill>
            </a:endParaRPr>
          </a:p>
          <a:p>
            <a:r>
              <a:rPr lang="es-ES" sz="1200" dirty="0">
                <a:solidFill>
                  <a:srgbClr val="1F3864"/>
                </a:solidFill>
              </a:rPr>
              <a:t>M Antonia Maestre. S Farmacia. H Manacor</a:t>
            </a:r>
            <a:endParaRPr lang="es-ES" sz="1200" dirty="0">
              <a:solidFill>
                <a:srgbClr val="1F3864"/>
              </a:solidFill>
              <a:cs typeface="Calibri"/>
            </a:endParaRPr>
          </a:p>
          <a:p>
            <a:r>
              <a:rPr lang="es-ES" sz="1200" dirty="0" err="1">
                <a:solidFill>
                  <a:srgbClr val="1F3864"/>
                </a:solidFill>
              </a:rPr>
              <a:t>Dr</a:t>
            </a:r>
            <a:r>
              <a:rPr lang="es-ES" sz="1200" dirty="0">
                <a:solidFill>
                  <a:srgbClr val="1F3864"/>
                </a:solidFill>
              </a:rPr>
              <a:t> Gabriel Mercadal. S Farmacia. H Mateu Orfila </a:t>
            </a:r>
            <a:endParaRPr lang="es-ES" sz="1200">
              <a:solidFill>
                <a:srgbClr val="1F3864"/>
              </a:solidFill>
              <a:cs typeface="Calibri"/>
            </a:endParaRPr>
          </a:p>
          <a:p>
            <a:r>
              <a:rPr lang="es-ES" sz="1200" dirty="0" err="1">
                <a:solidFill>
                  <a:srgbClr val="1F3864"/>
                </a:solidFill>
              </a:rPr>
              <a:t>Dra</a:t>
            </a:r>
            <a:r>
              <a:rPr lang="es-ES" sz="1200" dirty="0">
                <a:solidFill>
                  <a:srgbClr val="1F3864"/>
                </a:solidFill>
              </a:rPr>
              <a:t> M Eugenia </a:t>
            </a:r>
            <a:r>
              <a:rPr lang="es-ES" sz="1200" dirty="0" err="1">
                <a:solidFill>
                  <a:srgbClr val="1F3864"/>
                </a:solidFill>
              </a:rPr>
              <a:t>Escrivà</a:t>
            </a:r>
            <a:r>
              <a:rPr lang="es-ES" sz="1200" dirty="0">
                <a:solidFill>
                  <a:srgbClr val="1F3864"/>
                </a:solidFill>
              </a:rPr>
              <a:t>. Dermatología. H Mateu Orfila </a:t>
            </a:r>
            <a:endParaRPr lang="es-ES" sz="1200" dirty="0">
              <a:solidFill>
                <a:srgbClr val="1F3864"/>
              </a:solidFill>
              <a:cs typeface="Calibri"/>
            </a:endParaRPr>
          </a:p>
          <a:p>
            <a:r>
              <a:rPr lang="es-ES" sz="1200" err="1">
                <a:solidFill>
                  <a:srgbClr val="1F3864"/>
                </a:solidFill>
              </a:rPr>
              <a:t>Dr</a:t>
            </a:r>
            <a:r>
              <a:rPr lang="es-ES" sz="1200" dirty="0">
                <a:solidFill>
                  <a:srgbClr val="1F3864"/>
                </a:solidFill>
              </a:rPr>
              <a:t> Salvador Herrera.  CIBERESP. IMIM. Barcelona </a:t>
            </a:r>
            <a:r>
              <a:rPr lang="es-ES" sz="1200" err="1">
                <a:solidFill>
                  <a:srgbClr val="1F3864"/>
                </a:solidFill>
              </a:rPr>
              <a:t>Biomedical</a:t>
            </a:r>
            <a:r>
              <a:rPr lang="es-ES" sz="1200" dirty="0">
                <a:solidFill>
                  <a:srgbClr val="1F3864"/>
                </a:solidFill>
              </a:rPr>
              <a:t> </a:t>
            </a:r>
            <a:r>
              <a:rPr lang="es-ES" sz="1200" err="1">
                <a:solidFill>
                  <a:srgbClr val="1F3864"/>
                </a:solidFill>
              </a:rPr>
              <a:t>Research</a:t>
            </a:r>
            <a:r>
              <a:rPr lang="es-ES" sz="1200" dirty="0">
                <a:solidFill>
                  <a:srgbClr val="1F3864"/>
                </a:solidFill>
              </a:rPr>
              <a:t> Park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551320" y="1343415"/>
            <a:ext cx="6484442" cy="1200329"/>
          </a:xfrm>
          <a:prstGeom prst="rect">
            <a:avLst/>
          </a:prstGeom>
          <a:ln>
            <a:solidFill>
              <a:srgbClr val="4472C4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S" b="1" dirty="0">
                <a:solidFill>
                  <a:srgbClr val="1F3864"/>
                </a:solidFill>
                <a:latin typeface="Segoe Print"/>
                <a:cs typeface="Posterama"/>
              </a:rPr>
              <a:t>HERRAMIENTA PARA VALORAR LA MEJORIA EN LA CALIDAD DE VIDA EN PACIENTES CON HIDRADENITIS SUPURATIVA EN TRATAMIENTO CON FÁRMACOS BIOLÒGICOS</a:t>
            </a:r>
            <a:endParaRPr lang="es-ES" dirty="0">
              <a:solidFill>
                <a:srgbClr val="1F3864"/>
              </a:solidFill>
              <a:latin typeface="Segoe Print"/>
              <a:ea typeface="Verdana" panose="020B0604030504040204" pitchFamily="34" charset="0"/>
              <a:cs typeface="Posterama"/>
            </a:endParaRPr>
          </a:p>
        </p:txBody>
      </p:sp>
    </p:spTree>
    <p:extLst>
      <p:ext uri="{BB962C8B-B14F-4D97-AF65-F5344CB8AC3E}">
        <p14:creationId xmlns:p14="http://schemas.microsoft.com/office/powerpoint/2010/main" val="116772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97C9CD"/>
            </a:gs>
            <a:gs pos="35000">
              <a:srgbClr val="C8D6EE"/>
            </a:gs>
            <a:gs pos="39000">
              <a:srgbClr val="C8D6EE"/>
            </a:gs>
            <a:gs pos="7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93295053-6F64-18C0-4601-0CCBDD0D5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0" y="234728"/>
            <a:ext cx="2311249" cy="874819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744858" y="130020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rgbClr val="1F3864"/>
                </a:solidFill>
              </a:rPr>
              <a:t>Objetivos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11207716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Evaluar el impacto en </a:t>
            </a:r>
            <a:r>
              <a:rPr lang="es-ES" b="1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calidad de vida </a:t>
            </a: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de una cohorte de pacientes en tratamiento biológico inmunosupresor para </a:t>
            </a:r>
            <a:r>
              <a:rPr lang="es-ES" err="1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hidradenitis</a:t>
            </a: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 supurativa (HS), patología con un profundo impacto en la calidad de vida de los pacientes y sus familiares. </a:t>
            </a:r>
            <a:endParaRPr lang="es-ES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s-ES" dirty="0">
              <a:solidFill>
                <a:srgbClr val="1F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3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97C9CD"/>
            </a:gs>
            <a:gs pos="35000">
              <a:srgbClr val="C8D6EE"/>
            </a:gs>
            <a:gs pos="39000">
              <a:srgbClr val="C8D6EE"/>
            </a:gs>
            <a:gs pos="7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93295053-6F64-18C0-4601-0CCBDD0D5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0" y="234728"/>
            <a:ext cx="2311249" cy="874819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689440" y="117497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rgbClr val="1F3864"/>
                </a:solidFill>
              </a:rPr>
              <a:t>Material y métodos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1230285"/>
            <a:ext cx="10973254" cy="5043834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Se incluyeron 26 pacientes atendidos en las consultas externas de Dermatología y Farmacia Hospitalaria (FH) de 2 hospitales públicos de Baleares en el periodo febrero 2021 a febrero 2023.</a:t>
            </a:r>
            <a:endParaRPr lang="ca-ES"/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s-ES" sz="30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 utilizaron los cuestionarios:</a:t>
            </a:r>
          </a:p>
          <a:p>
            <a:pPr lvl="1">
              <a:lnSpc>
                <a:spcPct val="120000"/>
              </a:lnSpc>
              <a:spcAft>
                <a:spcPts val="1000"/>
              </a:spcAft>
            </a:pPr>
            <a:r>
              <a:rPr lang="es-ES" sz="3000" dirty="0" err="1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Hidradenitis</a:t>
            </a: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s-ES" sz="3000" dirty="0" err="1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Suppurativa</a:t>
            </a: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s-ES" sz="3000" dirty="0" err="1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Quality</a:t>
            </a: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s-ES" sz="3000" dirty="0" err="1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of</a:t>
            </a: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s-ES" sz="3000" dirty="0" err="1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Life</a:t>
            </a: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 24 (HSQoL-24) </a:t>
            </a:r>
            <a:endParaRPr lang="es-ES" sz="3000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Aft>
                <a:spcPts val="1000"/>
              </a:spcAft>
            </a:pPr>
            <a:r>
              <a:rPr lang="es-ES" sz="3000" dirty="0" err="1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Dermatology</a:t>
            </a:r>
            <a:r>
              <a:rPr lang="es-ES" sz="30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" sz="3000" dirty="0" err="1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Life</a:t>
            </a:r>
            <a:r>
              <a:rPr lang="es-ES" sz="30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" sz="3000" dirty="0" err="1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Quality</a:t>
            </a:r>
            <a:r>
              <a:rPr lang="es-ES" sz="30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" sz="3000" dirty="0" err="1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Index</a:t>
            </a:r>
            <a:r>
              <a:rPr lang="es-ES" sz="30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(DLQI) para evaluar la calidad de vida</a:t>
            </a:r>
          </a:p>
          <a:p>
            <a:pPr lvl="1">
              <a:lnSpc>
                <a:spcPct val="120000"/>
              </a:lnSpc>
              <a:spcAft>
                <a:spcPts val="1000"/>
              </a:spcAft>
            </a:pP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EVA dolor</a:t>
            </a:r>
          </a:p>
          <a:p>
            <a:pPr lvl="1">
              <a:lnSpc>
                <a:spcPct val="120000"/>
              </a:lnSpc>
              <a:spcAft>
                <a:spcPts val="1000"/>
              </a:spcAft>
            </a:pPr>
            <a:r>
              <a:rPr lang="es-ES" sz="3000" dirty="0" err="1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Work</a:t>
            </a:r>
            <a:r>
              <a:rPr lang="es-ES" sz="30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Role </a:t>
            </a:r>
            <a:r>
              <a:rPr lang="es-ES" sz="3000" dirty="0" err="1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Functioning</a:t>
            </a:r>
            <a:r>
              <a:rPr lang="es-ES" sz="30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" sz="3000" dirty="0" err="1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Questionnaire</a:t>
            </a:r>
            <a:r>
              <a:rPr lang="es-ES" sz="3000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(WRFQ) para evaluar el desempeño del trabajo</a:t>
            </a:r>
          </a:p>
          <a:p>
            <a:pPr lvl="1">
              <a:lnSpc>
                <a:spcPct val="120000"/>
              </a:lnSpc>
              <a:spcAft>
                <a:spcPts val="1000"/>
              </a:spcAft>
            </a:pP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Hospital </a:t>
            </a:r>
            <a:r>
              <a:rPr lang="es-ES" sz="3000" dirty="0" err="1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Anxiety</a:t>
            </a: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 and </a:t>
            </a:r>
            <a:r>
              <a:rPr lang="es-ES" sz="3000" dirty="0" err="1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Depression</a:t>
            </a: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 </a:t>
            </a:r>
            <a:r>
              <a:rPr lang="es-ES" sz="3000" dirty="0" err="1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Scale</a:t>
            </a: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 (HADS) para evaluar ansiedad/depresión.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Los cuestionarios se enviaron a los pacientes por medio de la plataforma telemática www.navetahealth.com</a:t>
            </a:r>
            <a:endParaRPr lang="es-ES" sz="3000" strike="sngStrike" dirty="0">
              <a:solidFill>
                <a:srgbClr val="1F3864"/>
              </a:solidFill>
              <a:latin typeface="Verdana"/>
              <a:ea typeface="Verdana"/>
              <a:cs typeface="Calibri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Para el análisis descriptivo de la muestra se ha utilizado el valor promedio y la desviación </a:t>
            </a:r>
            <a:r>
              <a:rPr lang="es-ES" sz="3000" dirty="0" err="1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estandart</a:t>
            </a: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 (SD</a:t>
            </a:r>
            <a:r>
              <a:rPr lang="es-ES" sz="3000" u="sng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)</a:t>
            </a: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 para las variables cuantitativas, y el recuento y porcentaje para las variables categóricas. Para las comparaciones estadísticas entre categorías, se usaron los métodos chi-</a:t>
            </a:r>
            <a:r>
              <a:rPr lang="es-ES" sz="3000" dirty="0" err="1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square</a:t>
            </a: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 test o </a:t>
            </a:r>
            <a:r>
              <a:rPr lang="es-ES" sz="3000" dirty="0" err="1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exact</a:t>
            </a: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 Fisher test en variables categóricas. Para la comparación de 2 muestras cuantitativas se usaron los </a:t>
            </a:r>
            <a:r>
              <a:rPr lang="es-ES" sz="3000" dirty="0" err="1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Student’s</a:t>
            </a: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 t-test y el test ANOVA o test LSD para comparaciones de más de 2 grupos. Se considera significación con p-</a:t>
            </a:r>
            <a:r>
              <a:rPr lang="es-ES" sz="3000" dirty="0" err="1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value</a:t>
            </a:r>
            <a:r>
              <a:rPr lang="es-ES" sz="3000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 &lt; 0.05</a:t>
            </a:r>
          </a:p>
          <a:p>
            <a:pPr>
              <a:lnSpc>
                <a:spcPct val="120000"/>
              </a:lnSpc>
            </a:pPr>
            <a:endParaRPr lang="es-ES" dirty="0">
              <a:solidFill>
                <a:srgbClr val="1F3864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51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97C9CD"/>
            </a:gs>
            <a:gs pos="35000">
              <a:srgbClr val="C8D6EE"/>
            </a:gs>
            <a:gs pos="39000">
              <a:srgbClr val="C8D6EE"/>
            </a:gs>
            <a:gs pos="7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93295053-6F64-18C0-4601-0CCBDD0D5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0" y="234728"/>
            <a:ext cx="2311249" cy="874819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702229" y="119362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rgbClr val="1F3864"/>
                </a:solidFill>
              </a:rPr>
              <a:t>INICIATIVA TELEMEDICINA NAVETA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879793" y="2592005"/>
            <a:ext cx="2019247" cy="1753189"/>
            <a:chOff x="7810170" y="2542478"/>
            <a:chExt cx="4038600" cy="3506470"/>
          </a:xfrm>
        </p:grpSpPr>
        <p:sp>
          <p:nvSpPr>
            <p:cNvPr id="6" name="object 6"/>
            <p:cNvSpPr/>
            <p:nvPr/>
          </p:nvSpPr>
          <p:spPr>
            <a:xfrm>
              <a:off x="8120761" y="2542488"/>
              <a:ext cx="2372995" cy="1663700"/>
            </a:xfrm>
            <a:custGeom>
              <a:avLst/>
              <a:gdLst/>
              <a:ahLst/>
              <a:cxnLst/>
              <a:rect l="l" t="t" r="r" b="b"/>
              <a:pathLst>
                <a:path w="2372995" h="1663700">
                  <a:moveTo>
                    <a:pt x="2372868" y="825500"/>
                  </a:moveTo>
                  <a:lnTo>
                    <a:pt x="2371560" y="787400"/>
                  </a:lnTo>
                  <a:lnTo>
                    <a:pt x="2367699" y="749300"/>
                  </a:lnTo>
                  <a:lnTo>
                    <a:pt x="2361311" y="711200"/>
                  </a:lnTo>
                  <a:lnTo>
                    <a:pt x="2352484" y="673100"/>
                  </a:lnTo>
                  <a:lnTo>
                    <a:pt x="2341270" y="635000"/>
                  </a:lnTo>
                  <a:lnTo>
                    <a:pt x="2327719" y="596900"/>
                  </a:lnTo>
                  <a:lnTo>
                    <a:pt x="2311908" y="558800"/>
                  </a:lnTo>
                  <a:lnTo>
                    <a:pt x="2293874" y="520700"/>
                  </a:lnTo>
                  <a:lnTo>
                    <a:pt x="2273681" y="495300"/>
                  </a:lnTo>
                  <a:lnTo>
                    <a:pt x="2251405" y="457200"/>
                  </a:lnTo>
                  <a:lnTo>
                    <a:pt x="2227084" y="419100"/>
                  </a:lnTo>
                  <a:lnTo>
                    <a:pt x="2200795" y="393700"/>
                  </a:lnTo>
                  <a:lnTo>
                    <a:pt x="2172589" y="355600"/>
                  </a:lnTo>
                  <a:lnTo>
                    <a:pt x="2142515" y="330200"/>
                  </a:lnTo>
                  <a:lnTo>
                    <a:pt x="2110651" y="304800"/>
                  </a:lnTo>
                  <a:lnTo>
                    <a:pt x="2077046" y="279400"/>
                  </a:lnTo>
                  <a:lnTo>
                    <a:pt x="2041753" y="241300"/>
                  </a:lnTo>
                  <a:lnTo>
                    <a:pt x="2004847" y="215900"/>
                  </a:lnTo>
                  <a:lnTo>
                    <a:pt x="1966379" y="190500"/>
                  </a:lnTo>
                  <a:lnTo>
                    <a:pt x="1926399" y="177800"/>
                  </a:lnTo>
                  <a:lnTo>
                    <a:pt x="1884972" y="152400"/>
                  </a:lnTo>
                  <a:lnTo>
                    <a:pt x="1842173" y="127000"/>
                  </a:lnTo>
                  <a:lnTo>
                    <a:pt x="1798027" y="114300"/>
                  </a:lnTo>
                  <a:lnTo>
                    <a:pt x="1752625" y="88900"/>
                  </a:lnTo>
                  <a:lnTo>
                    <a:pt x="1658264" y="63500"/>
                  </a:lnTo>
                  <a:lnTo>
                    <a:pt x="1609407" y="38100"/>
                  </a:lnTo>
                  <a:lnTo>
                    <a:pt x="1559521" y="25400"/>
                  </a:lnTo>
                  <a:lnTo>
                    <a:pt x="1508671" y="25400"/>
                  </a:lnTo>
                  <a:lnTo>
                    <a:pt x="1404277" y="0"/>
                  </a:lnTo>
                  <a:lnTo>
                    <a:pt x="1186434" y="0"/>
                  </a:lnTo>
                  <a:lnTo>
                    <a:pt x="968578" y="0"/>
                  </a:lnTo>
                  <a:lnTo>
                    <a:pt x="864196" y="25400"/>
                  </a:lnTo>
                  <a:lnTo>
                    <a:pt x="813346" y="25400"/>
                  </a:lnTo>
                  <a:lnTo>
                    <a:pt x="763460" y="38100"/>
                  </a:lnTo>
                  <a:lnTo>
                    <a:pt x="714603" y="63500"/>
                  </a:lnTo>
                  <a:lnTo>
                    <a:pt x="620229" y="88900"/>
                  </a:lnTo>
                  <a:lnTo>
                    <a:pt x="574840" y="114300"/>
                  </a:lnTo>
                  <a:lnTo>
                    <a:pt x="530694" y="127000"/>
                  </a:lnTo>
                  <a:lnTo>
                    <a:pt x="487895" y="152400"/>
                  </a:lnTo>
                  <a:lnTo>
                    <a:pt x="446468" y="177800"/>
                  </a:lnTo>
                  <a:lnTo>
                    <a:pt x="406488" y="190500"/>
                  </a:lnTo>
                  <a:lnTo>
                    <a:pt x="368020" y="215900"/>
                  </a:lnTo>
                  <a:lnTo>
                    <a:pt x="331114" y="241300"/>
                  </a:lnTo>
                  <a:lnTo>
                    <a:pt x="295821" y="279400"/>
                  </a:lnTo>
                  <a:lnTo>
                    <a:pt x="262216" y="304800"/>
                  </a:lnTo>
                  <a:lnTo>
                    <a:pt x="230339" y="330200"/>
                  </a:lnTo>
                  <a:lnTo>
                    <a:pt x="200279" y="355600"/>
                  </a:lnTo>
                  <a:lnTo>
                    <a:pt x="172072" y="393700"/>
                  </a:lnTo>
                  <a:lnTo>
                    <a:pt x="145770" y="419100"/>
                  </a:lnTo>
                  <a:lnTo>
                    <a:pt x="121462" y="457200"/>
                  </a:lnTo>
                  <a:lnTo>
                    <a:pt x="99174" y="495300"/>
                  </a:lnTo>
                  <a:lnTo>
                    <a:pt x="78994" y="520700"/>
                  </a:lnTo>
                  <a:lnTo>
                    <a:pt x="60960" y="558800"/>
                  </a:lnTo>
                  <a:lnTo>
                    <a:pt x="45148" y="596900"/>
                  </a:lnTo>
                  <a:lnTo>
                    <a:pt x="31597" y="635000"/>
                  </a:lnTo>
                  <a:lnTo>
                    <a:pt x="20383" y="673100"/>
                  </a:lnTo>
                  <a:lnTo>
                    <a:pt x="11557" y="711200"/>
                  </a:lnTo>
                  <a:lnTo>
                    <a:pt x="5168" y="749300"/>
                  </a:lnTo>
                  <a:lnTo>
                    <a:pt x="1308" y="787400"/>
                  </a:lnTo>
                  <a:lnTo>
                    <a:pt x="0" y="825500"/>
                  </a:lnTo>
                  <a:lnTo>
                    <a:pt x="0" y="838200"/>
                  </a:lnTo>
                  <a:lnTo>
                    <a:pt x="431" y="838200"/>
                  </a:lnTo>
                  <a:lnTo>
                    <a:pt x="1308" y="863600"/>
                  </a:lnTo>
                  <a:lnTo>
                    <a:pt x="5168" y="914400"/>
                  </a:lnTo>
                  <a:lnTo>
                    <a:pt x="11557" y="952500"/>
                  </a:lnTo>
                  <a:lnTo>
                    <a:pt x="20383" y="990600"/>
                  </a:lnTo>
                  <a:lnTo>
                    <a:pt x="31597" y="1028700"/>
                  </a:lnTo>
                  <a:lnTo>
                    <a:pt x="45148" y="1054100"/>
                  </a:lnTo>
                  <a:lnTo>
                    <a:pt x="60960" y="1092200"/>
                  </a:lnTo>
                  <a:lnTo>
                    <a:pt x="78994" y="1130300"/>
                  </a:lnTo>
                  <a:lnTo>
                    <a:pt x="99174" y="1168400"/>
                  </a:lnTo>
                  <a:lnTo>
                    <a:pt x="121462" y="1206500"/>
                  </a:lnTo>
                  <a:lnTo>
                    <a:pt x="145770" y="1231900"/>
                  </a:lnTo>
                  <a:lnTo>
                    <a:pt x="172072" y="1270000"/>
                  </a:lnTo>
                  <a:lnTo>
                    <a:pt x="200279" y="1295400"/>
                  </a:lnTo>
                  <a:lnTo>
                    <a:pt x="230339" y="1333500"/>
                  </a:lnTo>
                  <a:lnTo>
                    <a:pt x="262216" y="1358900"/>
                  </a:lnTo>
                  <a:lnTo>
                    <a:pt x="295821" y="1384300"/>
                  </a:lnTo>
                  <a:lnTo>
                    <a:pt x="331114" y="1409700"/>
                  </a:lnTo>
                  <a:lnTo>
                    <a:pt x="368020" y="1435100"/>
                  </a:lnTo>
                  <a:lnTo>
                    <a:pt x="406488" y="1460500"/>
                  </a:lnTo>
                  <a:lnTo>
                    <a:pt x="446468" y="1485900"/>
                  </a:lnTo>
                  <a:lnTo>
                    <a:pt x="487895" y="1511300"/>
                  </a:lnTo>
                  <a:lnTo>
                    <a:pt x="530694" y="1524000"/>
                  </a:lnTo>
                  <a:lnTo>
                    <a:pt x="574840" y="1549400"/>
                  </a:lnTo>
                  <a:lnTo>
                    <a:pt x="620229" y="1562100"/>
                  </a:lnTo>
                  <a:lnTo>
                    <a:pt x="666851" y="1587500"/>
                  </a:lnTo>
                  <a:lnTo>
                    <a:pt x="763460" y="1612900"/>
                  </a:lnTo>
                  <a:lnTo>
                    <a:pt x="915962" y="1651000"/>
                  </a:lnTo>
                  <a:lnTo>
                    <a:pt x="968578" y="1651000"/>
                  </a:lnTo>
                  <a:lnTo>
                    <a:pt x="1022007" y="1663700"/>
                  </a:lnTo>
                  <a:lnTo>
                    <a:pt x="1186434" y="1663700"/>
                  </a:lnTo>
                  <a:lnTo>
                    <a:pt x="1350860" y="1663700"/>
                  </a:lnTo>
                  <a:lnTo>
                    <a:pt x="1404277" y="1651000"/>
                  </a:lnTo>
                  <a:lnTo>
                    <a:pt x="1456905" y="1651000"/>
                  </a:lnTo>
                  <a:lnTo>
                    <a:pt x="1508671" y="1638300"/>
                  </a:lnTo>
                  <a:lnTo>
                    <a:pt x="1658264" y="1600200"/>
                  </a:lnTo>
                  <a:lnTo>
                    <a:pt x="1706016" y="1587500"/>
                  </a:lnTo>
                  <a:lnTo>
                    <a:pt x="1752625" y="1562100"/>
                  </a:lnTo>
                  <a:lnTo>
                    <a:pt x="1798027" y="1549400"/>
                  </a:lnTo>
                  <a:lnTo>
                    <a:pt x="1842173" y="1524000"/>
                  </a:lnTo>
                  <a:lnTo>
                    <a:pt x="1884972" y="1511300"/>
                  </a:lnTo>
                  <a:lnTo>
                    <a:pt x="1926399" y="1485900"/>
                  </a:lnTo>
                  <a:lnTo>
                    <a:pt x="1966379" y="1460500"/>
                  </a:lnTo>
                  <a:lnTo>
                    <a:pt x="2004847" y="1435100"/>
                  </a:lnTo>
                  <a:lnTo>
                    <a:pt x="2041753" y="1409700"/>
                  </a:lnTo>
                  <a:lnTo>
                    <a:pt x="2077046" y="1384300"/>
                  </a:lnTo>
                  <a:lnTo>
                    <a:pt x="2110651" y="1358900"/>
                  </a:lnTo>
                  <a:lnTo>
                    <a:pt x="2142515" y="1333500"/>
                  </a:lnTo>
                  <a:lnTo>
                    <a:pt x="2172589" y="1295400"/>
                  </a:lnTo>
                  <a:lnTo>
                    <a:pt x="2200795" y="1270000"/>
                  </a:lnTo>
                  <a:lnTo>
                    <a:pt x="2227084" y="1231900"/>
                  </a:lnTo>
                  <a:lnTo>
                    <a:pt x="2251405" y="1206500"/>
                  </a:lnTo>
                  <a:lnTo>
                    <a:pt x="2273681" y="1168400"/>
                  </a:lnTo>
                  <a:lnTo>
                    <a:pt x="2293874" y="1130300"/>
                  </a:lnTo>
                  <a:lnTo>
                    <a:pt x="2311908" y="1092200"/>
                  </a:lnTo>
                  <a:lnTo>
                    <a:pt x="2327719" y="1054100"/>
                  </a:lnTo>
                  <a:lnTo>
                    <a:pt x="2341270" y="1028700"/>
                  </a:lnTo>
                  <a:lnTo>
                    <a:pt x="2352484" y="990600"/>
                  </a:lnTo>
                  <a:lnTo>
                    <a:pt x="2361311" y="952500"/>
                  </a:lnTo>
                  <a:lnTo>
                    <a:pt x="2367699" y="914400"/>
                  </a:lnTo>
                  <a:lnTo>
                    <a:pt x="2371560" y="863600"/>
                  </a:lnTo>
                  <a:lnTo>
                    <a:pt x="2372868" y="82550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90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0170" y="4219981"/>
              <a:ext cx="4038599" cy="1828799"/>
            </a:xfrm>
            <a:prstGeom prst="rect">
              <a:avLst/>
            </a:prstGeom>
          </p:spPr>
        </p:pic>
      </p:grpSp>
      <p:pic>
        <p:nvPicPr>
          <p:cNvPr id="8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2018" y="3706208"/>
            <a:ext cx="2500246" cy="1528721"/>
          </a:xfrm>
          <a:prstGeom prst="rect">
            <a:avLst/>
          </a:prstGeom>
        </p:spPr>
      </p:pic>
      <p:pic>
        <p:nvPicPr>
          <p:cNvPr id="9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13026" y="3706208"/>
            <a:ext cx="2466909" cy="1385850"/>
          </a:xfrm>
          <a:prstGeom prst="rect">
            <a:avLst/>
          </a:prstGeom>
        </p:spPr>
      </p:pic>
      <p:pic>
        <p:nvPicPr>
          <p:cNvPr id="10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61128" y="1797035"/>
            <a:ext cx="896979" cy="725412"/>
          </a:xfrm>
          <a:prstGeom prst="rect">
            <a:avLst/>
          </a:prstGeom>
        </p:spPr>
      </p:pic>
      <p:pic>
        <p:nvPicPr>
          <p:cNvPr id="11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12840" y="4847562"/>
            <a:ext cx="1828751" cy="1081059"/>
          </a:xfrm>
          <a:prstGeom prst="rect">
            <a:avLst/>
          </a:prstGeom>
        </p:spPr>
      </p:pic>
      <p:sp>
        <p:nvSpPr>
          <p:cNvPr id="12" name="object 14"/>
          <p:cNvSpPr txBox="1"/>
          <p:nvPr/>
        </p:nvSpPr>
        <p:spPr>
          <a:xfrm>
            <a:off x="1535769" y="2705174"/>
            <a:ext cx="2070045" cy="552714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79715" marR="175904" algn="ctr">
              <a:lnSpc>
                <a:spcPts val="1425"/>
              </a:lnSpc>
              <a:spcBef>
                <a:spcPts val="110"/>
              </a:spcBef>
            </a:pPr>
            <a:r>
              <a:rPr sz="1200" b="1" dirty="0" err="1">
                <a:solidFill>
                  <a:srgbClr val="006FBF"/>
                </a:solidFill>
                <a:latin typeface="Arial"/>
                <a:cs typeface="Arial"/>
              </a:rPr>
              <a:t>Recogida</a:t>
            </a:r>
            <a:r>
              <a:rPr sz="1200" b="1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6FBF"/>
                </a:solidFill>
                <a:latin typeface="Arial"/>
                <a:cs typeface="Arial"/>
              </a:rPr>
              <a:t>TELEMÁTICA </a:t>
            </a:r>
            <a:r>
              <a:rPr sz="1200" b="1" dirty="0">
                <a:solidFill>
                  <a:srgbClr val="006FBF"/>
                </a:solidFill>
                <a:latin typeface="Arial"/>
                <a:cs typeface="Arial"/>
              </a:rPr>
              <a:t>de </a:t>
            </a:r>
            <a:r>
              <a:rPr sz="1200" b="1" spc="-5" dirty="0">
                <a:solidFill>
                  <a:srgbClr val="006FBF"/>
                </a:solidFill>
                <a:latin typeface="Arial"/>
                <a:cs typeface="Arial"/>
              </a:rPr>
              <a:t>PROMS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ts val="1380"/>
              </a:lnSpc>
            </a:pPr>
            <a:r>
              <a:rPr sz="1200" b="1" dirty="0" err="1">
                <a:solidFill>
                  <a:srgbClr val="006FBF"/>
                </a:solidFill>
                <a:latin typeface="Arial"/>
                <a:cs typeface="Arial"/>
              </a:rPr>
              <a:t>multipatología</a:t>
            </a:r>
            <a:r>
              <a:rPr sz="1200" b="1" dirty="0">
                <a:solidFill>
                  <a:srgbClr val="006FBF"/>
                </a:solidFill>
                <a:latin typeface="Arial"/>
                <a:cs typeface="Arial"/>
              </a:rPr>
              <a:t>/multi-</a:t>
            </a:r>
            <a:r>
              <a:rPr sz="1200" b="1" spc="-5" dirty="0">
                <a:solidFill>
                  <a:srgbClr val="006FBF"/>
                </a:solidFill>
                <a:latin typeface="Arial"/>
                <a:cs typeface="Arial"/>
              </a:rPr>
              <a:t>PROMS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6"/>
          <p:cNvSpPr txBox="1"/>
          <p:nvPr/>
        </p:nvSpPr>
        <p:spPr>
          <a:xfrm>
            <a:off x="7799622" y="2534318"/>
            <a:ext cx="1697945" cy="109132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16212" marR="112401" indent="42230">
              <a:lnSpc>
                <a:spcPts val="1425"/>
              </a:lnSpc>
              <a:spcBef>
                <a:spcPts val="110"/>
              </a:spcBef>
            </a:pPr>
            <a:r>
              <a:rPr sz="1200" b="1" dirty="0" err="1">
                <a:solidFill>
                  <a:srgbClr val="006FBF"/>
                </a:solidFill>
                <a:latin typeface="Arial"/>
                <a:cs typeface="Arial"/>
              </a:rPr>
              <a:t>Módulo</a:t>
            </a:r>
            <a:r>
              <a:rPr sz="1200" b="1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200" b="1" spc="-5" dirty="0" err="1">
                <a:solidFill>
                  <a:srgbClr val="006FBF"/>
                </a:solidFill>
                <a:latin typeface="Arial"/>
                <a:cs typeface="Arial"/>
              </a:rPr>
              <a:t>analyitics</a:t>
            </a:r>
            <a:r>
              <a:rPr sz="1200" b="1" spc="-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200" b="1" spc="-5" dirty="0" err="1">
                <a:solidFill>
                  <a:srgbClr val="006FBF"/>
                </a:solidFill>
                <a:latin typeface="Arial"/>
                <a:cs typeface="Arial"/>
              </a:rPr>
              <a:t>Chatbox</a:t>
            </a:r>
            <a:r>
              <a:rPr sz="1200" b="1" spc="-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200" b="1" dirty="0" err="1">
                <a:solidFill>
                  <a:srgbClr val="006FBF"/>
                </a:solidFill>
                <a:latin typeface="Arial"/>
                <a:cs typeface="Arial"/>
              </a:rPr>
              <a:t>Inteligencia</a:t>
            </a:r>
            <a:r>
              <a:rPr sz="1200" b="1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6FBF"/>
                </a:solidFill>
                <a:latin typeface="Arial"/>
                <a:cs typeface="Arial"/>
              </a:rPr>
              <a:t>artificial </a:t>
            </a:r>
            <a:r>
              <a:rPr sz="1200" b="1" spc="-5" dirty="0" err="1">
                <a:solidFill>
                  <a:srgbClr val="006FBF"/>
                </a:solidFill>
                <a:latin typeface="Arial"/>
                <a:cs typeface="Arial"/>
              </a:rPr>
              <a:t>Sensores</a:t>
            </a:r>
            <a:endParaRPr sz="1200" dirty="0">
              <a:latin typeface="Arial"/>
              <a:cs typeface="Arial"/>
            </a:endParaRPr>
          </a:p>
          <a:p>
            <a:pPr marL="6350" marR="2540">
              <a:lnSpc>
                <a:spcPts val="1425"/>
              </a:lnSpc>
            </a:pPr>
            <a:r>
              <a:rPr sz="1200" b="1" dirty="0" err="1">
                <a:solidFill>
                  <a:srgbClr val="006FBF"/>
                </a:solidFill>
                <a:latin typeface="Arial"/>
                <a:cs typeface="Arial"/>
              </a:rPr>
              <a:t>Algoritmos</a:t>
            </a:r>
            <a:r>
              <a:rPr sz="1200" b="1" dirty="0">
                <a:solidFill>
                  <a:srgbClr val="006FBF"/>
                </a:solidFill>
                <a:latin typeface="Arial"/>
                <a:cs typeface="Arial"/>
              </a:rPr>
              <a:t> de </a:t>
            </a:r>
            <a:r>
              <a:rPr sz="1200" b="1" spc="-5" dirty="0" err="1">
                <a:solidFill>
                  <a:srgbClr val="006FBF"/>
                </a:solidFill>
                <a:latin typeface="Arial"/>
                <a:cs typeface="Arial"/>
              </a:rPr>
              <a:t>decisión</a:t>
            </a:r>
            <a:r>
              <a:rPr sz="1200" b="1" spc="-5" dirty="0">
                <a:solidFill>
                  <a:srgbClr val="006FB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6FBF"/>
                </a:solidFill>
                <a:latin typeface="Arial"/>
                <a:cs typeface="Arial"/>
              </a:rPr>
              <a:t>NAVETA </a:t>
            </a:r>
            <a:r>
              <a:rPr sz="1200" b="1" spc="-5" dirty="0">
                <a:solidFill>
                  <a:srgbClr val="006FBF"/>
                </a:solidFill>
                <a:latin typeface="Arial"/>
                <a:cs typeface="Arial"/>
              </a:rPr>
              <a:t>SPHERE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5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97C9CD"/>
            </a:gs>
            <a:gs pos="35000">
              <a:srgbClr val="C8D6EE"/>
            </a:gs>
            <a:gs pos="39000">
              <a:srgbClr val="C8D6EE"/>
            </a:gs>
            <a:gs pos="7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0462336-486A-7254-C7DC-4B53CDD03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0" y="234728"/>
            <a:ext cx="2311249" cy="874819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818015" y="689956"/>
            <a:ext cx="6456338" cy="630844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1F3864"/>
                </a:solidFill>
              </a:rPr>
              <a:t>Beneficios de un seguimiento que incluya PROMS/PREMS</a:t>
            </a:r>
          </a:p>
        </p:txBody>
      </p:sp>
      <p:pic>
        <p:nvPicPr>
          <p:cNvPr id="5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0602" y="1651929"/>
            <a:ext cx="8336493" cy="460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97C9CD"/>
            </a:gs>
            <a:gs pos="35000">
              <a:srgbClr val="C8D6EE"/>
            </a:gs>
            <a:gs pos="39000">
              <a:srgbClr val="C8D6EE"/>
            </a:gs>
            <a:gs pos="7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0462336-486A-7254-C7DC-4B53CDD03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0" y="234728"/>
            <a:ext cx="2311249" cy="874819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971647" y="234728"/>
            <a:ext cx="8596668" cy="1320800"/>
          </a:xfrm>
        </p:spPr>
        <p:txBody>
          <a:bodyPr/>
          <a:lstStyle/>
          <a:p>
            <a:r>
              <a:rPr lang="es-ES" dirty="0">
                <a:solidFill>
                  <a:srgbClr val="1F3864"/>
                </a:solidFill>
              </a:rPr>
              <a:t>Resultados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735524" y="1779107"/>
            <a:ext cx="8596668" cy="4644641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 reclutaron </a:t>
            </a:r>
          </a:p>
          <a:p>
            <a:pPr lvl="1"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26 pacientes</a:t>
            </a:r>
          </a:p>
          <a:p>
            <a:pPr lvl="1"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Edad media de 37,6 años (17-64 años)</a:t>
            </a:r>
            <a:endParaRPr lang="es-ES" dirty="0">
              <a:solidFill>
                <a:srgbClr val="1F3864"/>
              </a:solidFill>
            </a:endParaRPr>
          </a:p>
          <a:p>
            <a:pPr lvl="1"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50% mujeres</a:t>
            </a:r>
          </a:p>
          <a:p>
            <a:pPr lvl="1"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56,2% con sobrepeso (IMC&gt; 25), 25% desempleados o de baja laboral, el 83,3 % presentaban alguna dificultad en el desempeño del trabajo medido mediante el WRFQ ,  el 50% presentaba  ansiedad y/o depresión medida con el HADS, 20% consumidores de drogas de abuso, 44,3% fumadores, 21,5% abstemios</a:t>
            </a:r>
          </a:p>
          <a:p>
            <a:pPr lvl="1"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73,1% en tratamiento con </a:t>
            </a:r>
            <a:r>
              <a:rPr lang="es-ES" dirty="0" err="1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adalimumab</a:t>
            </a:r>
            <a:endParaRPr lang="es-ES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26,9% en tratamiento con anti-IL 23 fuera ficha técnica. </a:t>
            </a:r>
          </a:p>
          <a:p>
            <a:pPr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 el momento basal</a:t>
            </a:r>
          </a:p>
          <a:p>
            <a:pPr lvl="1"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 el 52,9% </a:t>
            </a:r>
            <a:r>
              <a:rPr lang="es-ES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tenía</a:t>
            </a: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 EVA dolor &gt; 6</a:t>
            </a:r>
          </a:p>
          <a:p>
            <a:pPr lvl="1"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 el 61,11 % una puntuación del HSQol-24 &gt; 42 puntos  (afectación grave)</a:t>
            </a:r>
          </a:p>
          <a:p>
            <a:pPr lvl="1">
              <a:spcAft>
                <a:spcPts val="1000"/>
              </a:spcAft>
            </a:pP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 55,5% </a:t>
            </a:r>
            <a:r>
              <a:rPr lang="es-ES" dirty="0" err="1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DLQi</a:t>
            </a:r>
            <a:r>
              <a:rPr lang="es-ES" dirty="0">
                <a:solidFill>
                  <a:srgbClr val="1F3864"/>
                </a:solidFill>
                <a:latin typeface="Verdana"/>
                <a:ea typeface="Verdana"/>
                <a:cs typeface="Calibri"/>
              </a:rPr>
              <a:t> &gt; 6 (afectación moderada/severa). </a:t>
            </a:r>
            <a:endParaRPr lang="es-ES" dirty="0">
              <a:solidFill>
                <a:srgbClr val="1F3864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es-ES" dirty="0">
              <a:solidFill>
                <a:srgbClr val="1F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0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97C9CD"/>
            </a:gs>
            <a:gs pos="35000">
              <a:srgbClr val="C8D6EE"/>
            </a:gs>
            <a:gs pos="39000">
              <a:srgbClr val="C8D6EE"/>
            </a:gs>
            <a:gs pos="7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93295053-6F64-18C0-4601-0CCBDD0D5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0" y="234728"/>
            <a:ext cx="2311249" cy="874819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730577" y="314268"/>
            <a:ext cx="9206500" cy="1320800"/>
          </a:xfrm>
        </p:spPr>
        <p:txBody>
          <a:bodyPr>
            <a:normAutofit/>
          </a:bodyPr>
          <a:lstStyle/>
          <a:p>
            <a:r>
              <a:rPr lang="es-ES" dirty="0"/>
              <a:t>Evolución PROMS en </a:t>
            </a:r>
            <a:r>
              <a:rPr lang="es-ES" dirty="0" err="1"/>
              <a:t>hidradenitis</a:t>
            </a:r>
            <a:r>
              <a:rPr lang="es-ES" dirty="0"/>
              <a:t> supurativa cohorte NAVETA-Baleares</a:t>
            </a:r>
          </a:p>
        </p:txBody>
      </p:sp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04A2DD54-7B51-A681-3603-6A3D11F3F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9836" y="2160588"/>
            <a:ext cx="8448323" cy="3881437"/>
          </a:xfrm>
          <a:prstGeom prst="rect">
            <a:avLst/>
          </a:prstGeom>
        </p:spPr>
      </p:pic>
      <p:sp>
        <p:nvSpPr>
          <p:cNvPr id="6" name="Estrella: 5 puntas 20">
            <a:extLst>
              <a:ext uri="{FF2B5EF4-FFF2-40B4-BE49-F238E27FC236}">
                <a16:creationId xmlns:a16="http://schemas.microsoft.com/office/drawing/2014/main" id="{B19E37B3-4F9A-913C-4853-79A571C517C0}"/>
              </a:ext>
            </a:extLst>
          </p:cNvPr>
          <p:cNvSpPr/>
          <p:nvPr/>
        </p:nvSpPr>
        <p:spPr>
          <a:xfrm>
            <a:off x="3734656" y="3240199"/>
            <a:ext cx="203555" cy="188098"/>
          </a:xfrm>
          <a:prstGeom prst="star5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2573FA-4A57-33D8-28B2-C750221EB3C3}"/>
              </a:ext>
            </a:extLst>
          </p:cNvPr>
          <p:cNvSpPr/>
          <p:nvPr/>
        </p:nvSpPr>
        <p:spPr>
          <a:xfrm>
            <a:off x="3037304" y="6399234"/>
            <a:ext cx="1163782" cy="4082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s-ES" sz="18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es-E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0,05</a:t>
            </a:r>
          </a:p>
        </p:txBody>
      </p:sp>
      <p:sp>
        <p:nvSpPr>
          <p:cNvPr id="2" name="Estrella: 5 puntas 20">
            <a:extLst>
              <a:ext uri="{FF2B5EF4-FFF2-40B4-BE49-F238E27FC236}">
                <a16:creationId xmlns:a16="http://schemas.microsoft.com/office/drawing/2014/main" id="{882863F3-8E03-DBEA-B50C-D25409DC9809}"/>
              </a:ext>
            </a:extLst>
          </p:cNvPr>
          <p:cNvSpPr/>
          <p:nvPr/>
        </p:nvSpPr>
        <p:spPr>
          <a:xfrm>
            <a:off x="2993971" y="6464045"/>
            <a:ext cx="182240" cy="220070"/>
          </a:xfrm>
          <a:prstGeom prst="star5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59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97C9CD"/>
            </a:gs>
            <a:gs pos="35000">
              <a:srgbClr val="C8D6EE"/>
            </a:gs>
            <a:gs pos="39000">
              <a:srgbClr val="C8D6EE"/>
            </a:gs>
            <a:gs pos="7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0462336-486A-7254-C7DC-4B53CDD03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0" y="234728"/>
            <a:ext cx="2311249" cy="87481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752" y="1413164"/>
            <a:ext cx="8631461" cy="489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40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8E5CD84AD345542BA0E7FB5A3413C43" ma:contentTypeVersion="12" ma:contentTypeDescription="Crear nuevo documento." ma:contentTypeScope="" ma:versionID="98bedd4e4ed70ec7009bfe7e7bcd8c2e">
  <xsd:schema xmlns:xsd="http://www.w3.org/2001/XMLSchema" xmlns:xs="http://www.w3.org/2001/XMLSchema" xmlns:p="http://schemas.microsoft.com/office/2006/metadata/properties" xmlns:ns2="33511d8a-3a8e-47b5-b1fb-23cb6b4e98a8" xmlns:ns3="6b1cc126-068a-40ce-8528-d8b7deacaaac" targetNamespace="http://schemas.microsoft.com/office/2006/metadata/properties" ma:root="true" ma:fieldsID="6423f39b3b61e07b4bf90e9bde73c2b7" ns2:_="" ns3:_="">
    <xsd:import namespace="33511d8a-3a8e-47b5-b1fb-23cb6b4e98a8"/>
    <xsd:import namespace="6b1cc126-068a-40ce-8528-d8b7deaca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11d8a-3a8e-47b5-b1fb-23cb6b4e98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fce90c3e-b1e7-48aa-a07e-eece1683e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cc126-068a-40ce-8528-d8b7deacaaa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65dfe4b-1f72-4782-ba90-7e936f30f4b6}" ma:internalName="TaxCatchAll" ma:showField="CatchAllData" ma:web="6b1cc126-068a-40ce-8528-d8b7deaca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1cc126-068a-40ce-8528-d8b7deacaaac" xsi:nil="true"/>
    <lcf76f155ced4ddcb4097134ff3c332f xmlns="33511d8a-3a8e-47b5-b1fb-23cb6b4e98a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9184A6-AD35-48F7-8213-2CA0D2AD4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511d8a-3a8e-47b5-b1fb-23cb6b4e98a8"/>
    <ds:schemaRef ds:uri="6b1cc126-068a-40ce-8528-d8b7deacaa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D37A36-9890-4916-A7CA-CA94F1617A77}">
  <ds:schemaRefs>
    <ds:schemaRef ds:uri="33511d8a-3a8e-47b5-b1fb-23cb6b4e98a8"/>
    <ds:schemaRef ds:uri="http://schemas.microsoft.com/office/2006/documentManagement/types"/>
    <ds:schemaRef ds:uri="http://purl.org/dc/elements/1.1/"/>
    <ds:schemaRef ds:uri="6b1cc126-068a-40ce-8528-d8b7deacaaac"/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6F48825-1C9E-4A94-A1BC-478571BE54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634</Words>
  <Application>Microsoft Office PowerPoint</Application>
  <PresentationFormat>Panorámica</PresentationFormat>
  <Paragraphs>46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Presentación de PowerPoint</vt:lpstr>
      <vt:lpstr>Presentación de PowerPoint</vt:lpstr>
      <vt:lpstr>Objetivos</vt:lpstr>
      <vt:lpstr>Material y métodos</vt:lpstr>
      <vt:lpstr>INICIATIVA TELEMEDICINA NAVETA</vt:lpstr>
      <vt:lpstr>Beneficios de un seguimiento que incluya PROMS/PREMS</vt:lpstr>
      <vt:lpstr>Resultados</vt:lpstr>
      <vt:lpstr>Evolución PROMS en hidradenitis supurativa cohorte NAVETA-Baleares</vt:lpstr>
      <vt:lpstr>Presentación de PowerPoint</vt:lpstr>
      <vt:lpstr>Presentación de PowerPoint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Esther Calvo</dc:creator>
  <cp:lastModifiedBy>Gabriel Mercadal Orfila</cp:lastModifiedBy>
  <cp:revision>136</cp:revision>
  <dcterms:created xsi:type="dcterms:W3CDTF">2023-04-12T15:08:29Z</dcterms:created>
  <dcterms:modified xsi:type="dcterms:W3CDTF">2023-11-12T18:06:53Z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0x010100B8E5CD84AD345542BA0E7FB5A3413C43</vt:lpwstr>
  </property>
</Properties>
</file>