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05_2DFCB252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2405638" cy="43205400"/>
  <p:notesSz cx="20104100" cy="15087600"/>
  <p:defaultTextStyle>
    <a:defPPr>
      <a:defRPr lang="es-ES"/>
    </a:defPPr>
    <a:lvl1pPr marL="0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2294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4588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6883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9177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11471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93765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76059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8354" algn="l" defTabSz="98229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8" userDrawn="1">
          <p15:clr>
            <a:srgbClr val="A4A3A4"/>
          </p15:clr>
        </p15:guide>
        <p15:guide id="2" pos="348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E142B5-F2BD-CD6E-9C20-9A03A1D12982}" name="Biel Mercadal" initials="BM" userId="3a0c72dd1d3cb40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.M." initials="AH" lastIdx="2" clrIdx="0">
    <p:extLst>
      <p:ext uri="{19B8F6BF-5375-455C-9EA6-DF929625EA0E}">
        <p15:presenceInfo xmlns:p15="http://schemas.microsoft.com/office/powerpoint/2012/main" userId="969dd126ef3bf437" providerId="Windows Live"/>
      </p:ext>
    </p:extLst>
  </p:cmAuthor>
  <p:cmAuthor id="2" name="Marcela Villota Rivas" initials="MVR" lastIdx="4" clrIdx="1">
    <p:extLst>
      <p:ext uri="{19B8F6BF-5375-455C-9EA6-DF929625EA0E}">
        <p15:presenceInfo xmlns:p15="http://schemas.microsoft.com/office/powerpoint/2012/main" userId="fce60999958252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7B29"/>
    <a:srgbClr val="E57C29"/>
    <a:srgbClr val="F79646"/>
    <a:srgbClr val="E57E3F"/>
    <a:srgbClr val="261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785" autoAdjust="0"/>
    <p:restoredTop sz="93878" autoAdjust="0"/>
  </p:normalViewPr>
  <p:slideViewPr>
    <p:cSldViewPr>
      <p:cViewPr varScale="1">
        <p:scale>
          <a:sx n="24" d="100"/>
          <a:sy n="24" d="100"/>
        </p:scale>
        <p:origin x="3906" y="42"/>
      </p:cViewPr>
      <p:guideLst>
        <p:guide orient="horz" pos="8248"/>
        <p:guide pos="34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el Mercadal" userId="3a0c72dd1d3cb406" providerId="LiveId" clId="{B9605970-2F1B-44D8-B2E7-6FA606B5A991}"/>
    <pc:docChg chg="modSld">
      <pc:chgData name="Biel Mercadal" userId="3a0c72dd1d3cb406" providerId="LiveId" clId="{B9605970-2F1B-44D8-B2E7-6FA606B5A991}" dt="2021-09-09T14:49:00.132" v="25" actId="20577"/>
      <pc:docMkLst>
        <pc:docMk/>
      </pc:docMkLst>
      <pc:sldChg chg="modSp mod addCm modCm">
        <pc:chgData name="Biel Mercadal" userId="3a0c72dd1d3cb406" providerId="LiveId" clId="{B9605970-2F1B-44D8-B2E7-6FA606B5A991}" dt="2021-09-09T14:49:00.132" v="25" actId="20577"/>
        <pc:sldMkLst>
          <pc:docMk/>
          <pc:sldMk cId="771535442" sldId="261"/>
        </pc:sldMkLst>
        <pc:spChg chg="mod">
          <ac:chgData name="Biel Mercadal" userId="3a0c72dd1d3cb406" providerId="LiveId" clId="{B9605970-2F1B-44D8-B2E7-6FA606B5A991}" dt="2021-09-09T14:49:00.132" v="25" actId="20577"/>
          <ac:spMkLst>
            <pc:docMk/>
            <pc:sldMk cId="771535442" sldId="261"/>
            <ac:spMk id="10" creationId="{00000000-0000-0000-0000-000000000000}"/>
          </ac:spMkLst>
        </pc:spChg>
        <pc:spChg chg="mod">
          <ac:chgData name="Biel Mercadal" userId="3a0c72dd1d3cb406" providerId="LiveId" clId="{B9605970-2F1B-44D8-B2E7-6FA606B5A991}" dt="2021-09-09T14:44:49.034" v="7" actId="13926"/>
          <ac:spMkLst>
            <pc:docMk/>
            <pc:sldMk cId="771535442" sldId="261"/>
            <ac:spMk id="23" creationId="{4CF1094F-6FFC-44E5-8E9E-4781D9192E34}"/>
          </ac:spMkLst>
        </pc:spChg>
        <pc:spChg chg="mod">
          <ac:chgData name="Biel Mercadal" userId="3a0c72dd1d3cb406" providerId="LiveId" clId="{B9605970-2F1B-44D8-B2E7-6FA606B5A991}" dt="2021-09-09T14:47:36.500" v="9" actId="20577"/>
          <ac:spMkLst>
            <pc:docMk/>
            <pc:sldMk cId="771535442" sldId="261"/>
            <ac:spMk id="38" creationId="{5D65D8F8-0CD5-4FC2-80C5-A1938110D665}"/>
          </ac:spMkLst>
        </pc:spChg>
      </pc:sldChg>
    </pc:docChg>
  </pc:docChgLst>
</pc:chgInfo>
</file>

<file path=ppt/comments/modernComment_105_2DFCB25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F70DAA-80B4-45AB-BF3F-9773985EBF78}" authorId="{D3E142B5-F2BD-CD6E-9C20-9A03A1D12982}" created="2021-09-09T14:47:27.34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71535442" sldId="261"/>
      <ac:spMk id="38" creationId="{5D65D8F8-0CD5-4FC2-80C5-A1938110D665}"/>
    </ac:deMkLst>
    <p188:pos x="717047" y="1224404"/>
    <p188:txBody>
      <a:bodyPr/>
      <a:lstStyle/>
      <a:p>
        <a:r>
          <a:rPr lang="es-ES"/>
          <a:t>Eliminar " The"?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88F9-7621-9340-A68B-0F24D003D07D}" type="datetimeFigureOut">
              <a:rPr lang="es-ES" smtClean="0"/>
              <a:t>09/09/2021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4330363"/>
            <a:ext cx="8712200" cy="75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11387138" y="14330363"/>
            <a:ext cx="8712200" cy="75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8263-4B72-784A-9188-FEF01DBE69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095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37E5D-0284-A94B-9E5C-BB30726FB837}" type="datetimeFigureOut">
              <a:rPr lang="es-ES" smtClean="0"/>
              <a:t>09/09/2021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29563" y="1131888"/>
            <a:ext cx="4244975" cy="565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09775" y="7165975"/>
            <a:ext cx="16084550" cy="6789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4330363"/>
            <a:ext cx="8712200" cy="75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387138" y="14330363"/>
            <a:ext cx="8712200" cy="75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5C15A-474A-834A-8DE6-3A0B06DEA6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12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929563" y="1131888"/>
            <a:ext cx="4244975" cy="56578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C15A-474A-834A-8DE6-3A0B06DEA65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88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73404" rtl="0" eaLnBrk="1" latinLnBrk="0" hangingPunct="1">
        <a:spcBef>
          <a:spcPct val="0"/>
        </a:spcBef>
        <a:buNone/>
        <a:defRPr sz="7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527" indent="-552527" algn="l" defTabSz="1473404" rtl="0" eaLnBrk="1" latinLnBrk="0" hangingPunct="1">
        <a:spcBef>
          <a:spcPct val="20000"/>
        </a:spcBef>
        <a:buFont typeface="Arial" pitchFamily="34" charset="0"/>
        <a:buChar char="•"/>
        <a:defRPr sz="5175" kern="1200">
          <a:solidFill>
            <a:schemeClr val="tx1"/>
          </a:solidFill>
          <a:latin typeface="+mn-lt"/>
          <a:ea typeface="+mn-ea"/>
          <a:cs typeface="+mn-cs"/>
        </a:defRPr>
      </a:lvl1pPr>
      <a:lvl2pPr marL="1197141" indent="-460439" algn="l" defTabSz="1473404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1756" indent="-368351" algn="l" defTabSz="1473404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8458" indent="-368351" algn="l" defTabSz="1473404" rtl="0" eaLnBrk="1" latinLnBrk="0" hangingPunct="1">
        <a:spcBef>
          <a:spcPct val="20000"/>
        </a:spcBef>
        <a:buFont typeface="Arial" pitchFamily="34" charset="0"/>
        <a:buChar char="–"/>
        <a:defRPr sz="3225" kern="1200">
          <a:solidFill>
            <a:schemeClr val="tx1"/>
          </a:solidFill>
          <a:latin typeface="+mn-lt"/>
          <a:ea typeface="+mn-ea"/>
          <a:cs typeface="+mn-cs"/>
        </a:defRPr>
      </a:lvl4pPr>
      <a:lvl5pPr marL="3315161" indent="-368351" algn="l" defTabSz="1473404" rtl="0" eaLnBrk="1" latinLnBrk="0" hangingPunct="1">
        <a:spcBef>
          <a:spcPct val="20000"/>
        </a:spcBef>
        <a:buFont typeface="Arial" pitchFamily="34" charset="0"/>
        <a:buChar char="»"/>
        <a:defRPr sz="3225" kern="1200">
          <a:solidFill>
            <a:schemeClr val="tx1"/>
          </a:solidFill>
          <a:latin typeface="+mn-lt"/>
          <a:ea typeface="+mn-ea"/>
          <a:cs typeface="+mn-cs"/>
        </a:defRPr>
      </a:lvl5pPr>
      <a:lvl6pPr marL="4051862" indent="-368351" algn="l" defTabSz="1473404" rtl="0" eaLnBrk="1" latinLnBrk="0" hangingPunct="1">
        <a:spcBef>
          <a:spcPct val="20000"/>
        </a:spcBef>
        <a:buFont typeface="Arial" pitchFamily="34" charset="0"/>
        <a:buChar char="•"/>
        <a:defRPr sz="3225" kern="1200">
          <a:solidFill>
            <a:schemeClr val="tx1"/>
          </a:solidFill>
          <a:latin typeface="+mn-lt"/>
          <a:ea typeface="+mn-ea"/>
          <a:cs typeface="+mn-cs"/>
        </a:defRPr>
      </a:lvl6pPr>
      <a:lvl7pPr marL="4788564" indent="-368351" algn="l" defTabSz="1473404" rtl="0" eaLnBrk="1" latinLnBrk="0" hangingPunct="1">
        <a:spcBef>
          <a:spcPct val="20000"/>
        </a:spcBef>
        <a:buFont typeface="Arial" pitchFamily="34" charset="0"/>
        <a:buChar char="•"/>
        <a:defRPr sz="3225" kern="1200">
          <a:solidFill>
            <a:schemeClr val="tx1"/>
          </a:solidFill>
          <a:latin typeface="+mn-lt"/>
          <a:ea typeface="+mn-ea"/>
          <a:cs typeface="+mn-cs"/>
        </a:defRPr>
      </a:lvl7pPr>
      <a:lvl8pPr marL="5525267" indent="-368351" algn="l" defTabSz="1473404" rtl="0" eaLnBrk="1" latinLnBrk="0" hangingPunct="1">
        <a:spcBef>
          <a:spcPct val="20000"/>
        </a:spcBef>
        <a:buFont typeface="Arial" pitchFamily="34" charset="0"/>
        <a:buChar char="•"/>
        <a:defRPr sz="3225" kern="1200">
          <a:solidFill>
            <a:schemeClr val="tx1"/>
          </a:solidFill>
          <a:latin typeface="+mn-lt"/>
          <a:ea typeface="+mn-ea"/>
          <a:cs typeface="+mn-cs"/>
        </a:defRPr>
      </a:lvl8pPr>
      <a:lvl9pPr marL="6261970" indent="-368351" algn="l" defTabSz="1473404" rtl="0" eaLnBrk="1" latinLnBrk="0" hangingPunct="1">
        <a:spcBef>
          <a:spcPct val="20000"/>
        </a:spcBef>
        <a:buFont typeface="Arial" pitchFamily="34" charset="0"/>
        <a:buChar char="•"/>
        <a:defRPr sz="3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1pPr>
      <a:lvl2pPr marL="736703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2pPr>
      <a:lvl3pPr marL="1473404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3pPr>
      <a:lvl4pPr marL="2210107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2946809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683511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420214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156915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893618" algn="l" defTabSz="1473404" rtl="0" eaLnBrk="1" latinLnBrk="0" hangingPunct="1"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effrey.Lazarus@isglobal.org" TargetMode="External"/><Relationship Id="rId3" Type="http://schemas.microsoft.com/office/2018/10/relationships/comments" Target="../comments/modernComment_105_2DFCB25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AE6D5B3-4F2A-4FA8-BEF1-5B5910F80933}"/>
              </a:ext>
            </a:extLst>
          </p:cNvPr>
          <p:cNvSpPr/>
          <p:nvPr/>
        </p:nvSpPr>
        <p:spPr>
          <a:xfrm>
            <a:off x="1460627" y="7896378"/>
            <a:ext cx="29436347" cy="31767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TextBox 9"/>
          <p:cNvSpPr txBox="1"/>
          <p:nvPr/>
        </p:nvSpPr>
        <p:spPr>
          <a:xfrm>
            <a:off x="3032322" y="40806163"/>
            <a:ext cx="3657779" cy="251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@JVLazarus @capicchio @bielmercadal1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NOhep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925" dirty="0">
              <a:latin typeface="+mj-lt"/>
              <a:cs typeface="Georgia"/>
            </a:endParaRPr>
          </a:p>
        </p:txBody>
      </p:sp>
      <p:sp>
        <p:nvSpPr>
          <p:cNvPr id="37" name="object 16"/>
          <p:cNvSpPr txBox="1"/>
          <p:nvPr/>
        </p:nvSpPr>
        <p:spPr>
          <a:xfrm>
            <a:off x="14179826" y="42081408"/>
            <a:ext cx="4309105" cy="857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 marR="69938" algn="ctr">
              <a:lnSpc>
                <a:spcPts val="2513"/>
              </a:lnSpc>
              <a:spcBef>
                <a:spcPts val="176"/>
              </a:spcBef>
            </a:pPr>
            <a:r>
              <a:rPr lang="es-ES_tradnl" sz="3200" b="1" spc="-38" dirty="0" err="1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r>
              <a:rPr lang="es-ES_tradnl" sz="3200" b="1" spc="-38" dirty="0">
                <a:latin typeface="Calibri" panose="020F0502020204030204" pitchFamily="34" charset="0"/>
                <a:cs typeface="Calibri" panose="020F0502020204030204" pitchFamily="34" charset="0"/>
              </a:rPr>
              <a:t> No. 82</a:t>
            </a:r>
            <a:endParaRPr sz="3200" b="1" spc="-3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2">
            <a:extLst>
              <a:ext uri="{FF2B5EF4-FFF2-40B4-BE49-F238E27FC236}">
                <a16:creationId xmlns:a16="http://schemas.microsoft.com/office/drawing/2014/main" id="{33EE98BD-2BC6-4C66-AEA7-5349C977F851}"/>
              </a:ext>
            </a:extLst>
          </p:cNvPr>
          <p:cNvSpPr txBox="1"/>
          <p:nvPr/>
        </p:nvSpPr>
        <p:spPr>
          <a:xfrm>
            <a:off x="1029445" y="348411"/>
            <a:ext cx="30245302" cy="342759"/>
          </a:xfrm>
          <a:prstGeom prst="rect">
            <a:avLst/>
          </a:prstGeom>
          <a:solidFill>
            <a:srgbClr val="E57C29"/>
          </a:solidFill>
        </p:spPr>
        <p:txBody>
          <a:bodyPr wrap="square" lIns="0" tIns="0" rIns="0" bIns="0" rtlCol="0">
            <a:noAutofit/>
          </a:bodyPr>
          <a:lstStyle/>
          <a:p>
            <a:pPr marL="40928">
              <a:lnSpc>
                <a:spcPts val="1612"/>
              </a:lnSpc>
            </a:pPr>
            <a:endParaRPr sz="1575"/>
          </a:p>
        </p:txBody>
      </p:sp>
      <p:sp>
        <p:nvSpPr>
          <p:cNvPr id="38" name="object 24">
            <a:extLst>
              <a:ext uri="{FF2B5EF4-FFF2-40B4-BE49-F238E27FC236}">
                <a16:creationId xmlns:a16="http://schemas.microsoft.com/office/drawing/2014/main" id="{5D65D8F8-0CD5-4FC2-80C5-A1938110D665}"/>
              </a:ext>
            </a:extLst>
          </p:cNvPr>
          <p:cNvSpPr txBox="1"/>
          <p:nvPr/>
        </p:nvSpPr>
        <p:spPr>
          <a:xfrm>
            <a:off x="711703" y="874271"/>
            <a:ext cx="30880786" cy="2832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 algn="ctr">
              <a:lnSpc>
                <a:spcPts val="7042"/>
              </a:lnSpc>
              <a:spcBef>
                <a:spcPts val="674"/>
              </a:spcBef>
            </a:pPr>
            <a:r>
              <a:rPr lang="en-GB" sz="6600" b="1" spc="-288" dirty="0">
                <a:solidFill>
                  <a:srgbClr val="E57C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of the COVID-19 Pandemic on Harm Reduction Services in Addiction Centres </a:t>
            </a:r>
            <a:br>
              <a:rPr lang="en-GB" sz="6600" b="1" spc="-288" dirty="0">
                <a:solidFill>
                  <a:srgbClr val="E57C2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6600" b="1" spc="-288" dirty="0">
                <a:solidFill>
                  <a:srgbClr val="E57C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on DAA Treatment Initiated in the Balearic Islands, Spain: Preliminary Results from a </a:t>
            </a:r>
            <a:br>
              <a:rPr lang="en-GB" sz="6600" b="1" spc="-288" dirty="0">
                <a:solidFill>
                  <a:srgbClr val="E57C2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6600" b="1" spc="-288" dirty="0">
                <a:solidFill>
                  <a:srgbClr val="E57C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 Hepatitis C Elimination Programme</a:t>
            </a:r>
          </a:p>
        </p:txBody>
      </p:sp>
      <p:sp>
        <p:nvSpPr>
          <p:cNvPr id="17" name="object 22">
            <a:extLst>
              <a:ext uri="{FF2B5EF4-FFF2-40B4-BE49-F238E27FC236}">
                <a16:creationId xmlns:a16="http://schemas.microsoft.com/office/drawing/2014/main" id="{47734716-3E37-4782-8046-B69F081BA287}"/>
              </a:ext>
            </a:extLst>
          </p:cNvPr>
          <p:cNvSpPr txBox="1"/>
          <p:nvPr/>
        </p:nvSpPr>
        <p:spPr>
          <a:xfrm>
            <a:off x="1053613" y="3819206"/>
            <a:ext cx="30515648" cy="1514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Herranz 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Pujol C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Vilella 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Picchio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Agius 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Alonso JM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Rodríguez 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Perrotta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García L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Mercadal G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Serrano J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Fernández F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Anoz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Doran J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12,13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4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Buti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14,15</a:t>
            </a:r>
            <a:r>
              <a:rPr lang="es-ES_tradn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_tradnl" sz="4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Lazarus JV</a:t>
            </a:r>
            <a:r>
              <a:rPr lang="es-ES_tradnl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s-ES_tradnl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object 23">
            <a:extLst>
              <a:ext uri="{FF2B5EF4-FFF2-40B4-BE49-F238E27FC236}">
                <a16:creationId xmlns:a16="http://schemas.microsoft.com/office/drawing/2014/main" id="{C4680CBB-80B8-4991-ABBC-77A321129AC8}"/>
              </a:ext>
            </a:extLst>
          </p:cNvPr>
          <p:cNvSpPr txBox="1"/>
          <p:nvPr/>
        </p:nvSpPr>
        <p:spPr>
          <a:xfrm>
            <a:off x="1508664" y="5319238"/>
            <a:ext cx="29651427" cy="2680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286" algn="ctr">
              <a:lnSpc>
                <a:spcPts val="3350"/>
              </a:lnSpc>
              <a:spcBef>
                <a:spcPts val="163"/>
              </a:spcBef>
            </a:pP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1. Barcelona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Institute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Global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ISGlobal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), Hospital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Clínic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of Barcelona, Barcelona,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2.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Gastroenterology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Hospital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Universitari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Llàtzer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Palma de Mallorca,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3. 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Unitat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Conductes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Addictives 1 (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IBSalut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), Palma de Mallorca, 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4. 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Unitat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Conductes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Addictives 4 (</a:t>
            </a:r>
            <a:r>
              <a:rPr lang="fr-F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IBSalut</a:t>
            </a:r>
            <a:r>
              <a:rPr lang="fr-F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), Palma de Mallorca, 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5. Centro Penitenciario de Mallorca, Palma de Mallorca,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6.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Projecte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Home Balears, Palma de Mallorca,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. | 7. </a:t>
            </a:r>
            <a:r>
              <a:rPr lang="pt-BR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Asamblea</a:t>
            </a:r>
            <a:r>
              <a:rPr lang="pt-BR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Cruz Roja Oficina, Palma de Mallorca, Spain 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8. Hospital General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Mateu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Orfila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Menorca,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9. Hospital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Universitari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Llàtzer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Palma de Mallorca,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10. Hospital Comarcal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d’Inca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Inca,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11. </a:t>
            </a:r>
            <a:r>
              <a:rPr lang="en-U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Hospital Can Misses, </a:t>
            </a:r>
            <a:r>
              <a:rPr lang="en-U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Eivissa</a:t>
            </a:r>
            <a:r>
              <a:rPr lang="en-U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12. </a:t>
            </a:r>
            <a:r>
              <a:rPr lang="en-U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National Infection Service, Public Health England, London, United Kingdom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13. </a:t>
            </a:r>
            <a:r>
              <a:rPr lang="en-U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London School of Hygiene and Tropical Medicine, London, United Kingdom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| 14.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Medicine, Hospital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Universitari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Vall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d’Hebron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Barcelona,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 | 15.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CIBERhd</a:t>
            </a:r>
            <a:r>
              <a:rPr lang="es-ES"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, Instituto de Salud Carlos III, Madrid, </a:t>
            </a:r>
            <a:r>
              <a:rPr lang="es-ES" sz="2800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Spain</a:t>
            </a:r>
            <a:endParaRPr lang="es-ES" sz="2800"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B6594E-2230-4C44-920A-3035E56E2E0C}"/>
              </a:ext>
            </a:extLst>
          </p:cNvPr>
          <p:cNvSpPr/>
          <p:nvPr/>
        </p:nvSpPr>
        <p:spPr>
          <a:xfrm>
            <a:off x="1920167" y="17594005"/>
            <a:ext cx="28463858" cy="14642118"/>
          </a:xfrm>
          <a:prstGeom prst="roundRect">
            <a:avLst>
              <a:gd name="adj" fmla="val 933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506D7E7B-D637-491C-B47F-D0FFDE1241E3}"/>
              </a:ext>
            </a:extLst>
          </p:cNvPr>
          <p:cNvSpPr txBox="1"/>
          <p:nvPr/>
        </p:nvSpPr>
        <p:spPr>
          <a:xfrm>
            <a:off x="2889287" y="18296034"/>
            <a:ext cx="3561570" cy="670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>
              <a:lnSpc>
                <a:spcPts val="4553"/>
              </a:lnSpc>
              <a:spcBef>
                <a:spcPts val="227"/>
              </a:spcBef>
            </a:pPr>
            <a:r>
              <a:rPr lang="es-ES_tradnl" sz="6600" b="1" spc="-192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sz="66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id="{4CF1094F-6FFC-44E5-8E9E-4781D9192E34}"/>
              </a:ext>
            </a:extLst>
          </p:cNvPr>
          <p:cNvSpPr txBox="1"/>
          <p:nvPr/>
        </p:nvSpPr>
        <p:spPr>
          <a:xfrm>
            <a:off x="2431387" y="19079171"/>
            <a:ext cx="27562122" cy="960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s-ES"/>
            </a:defPPr>
            <a:lvl1pPr marL="27286">
              <a:lnSpc>
                <a:spcPts val="3201"/>
              </a:lnSpc>
              <a:spcBef>
                <a:spcPts val="234"/>
              </a:spcBef>
              <a:defRPr sz="3000" spc="-50">
                <a:latin typeface="Plantin"/>
                <a:cs typeface="Plantin"/>
              </a:defRPr>
            </a:lvl1pPr>
          </a:lstStyle>
          <a:p>
            <a:pPr marL="598786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Results were obtained from 33% (n=5/15) of centres and 83% (n=5/6) of hospitals.  </a:t>
            </a:r>
          </a:p>
          <a:p>
            <a:pPr marL="598786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During the COVID-19 Spanish State of Alarm:</a:t>
            </a:r>
          </a:p>
          <a:p>
            <a:pPr marL="1553794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All centres (n=5) maintained their operating-hours, but adapted the services provided: 60% (n=3/5) adopted the use of telemedicine. </a:t>
            </a:r>
          </a:p>
          <a:p>
            <a:pPr marL="1553794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Only some centres </a:t>
            </a:r>
            <a:r>
              <a:rPr lang="en-GB" sz="45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kept</a:t>
            </a: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 essentials services:</a:t>
            </a:r>
          </a:p>
          <a:p>
            <a:pPr marL="2536088" lvl="2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Opioid substitution therapy in 80% (n=4/5)</a:t>
            </a:r>
            <a:endParaRPr lang="en-GB" sz="45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36088" lvl="2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Needle and syringe programmes in 60% (n=3/5)</a:t>
            </a:r>
            <a:endParaRPr lang="en-GB" sz="45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36088" lvl="2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Overdose-prevention </a:t>
            </a:r>
            <a:r>
              <a:rPr lang="en-GB" sz="45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educational</a:t>
            </a: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 programmes in 40% (n=2/5)</a:t>
            </a:r>
            <a:endParaRPr lang="en-GB" sz="45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36088" lvl="2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Mental health services in 60% (n=3/5)</a:t>
            </a:r>
            <a:endParaRPr lang="en-GB" sz="45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53794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The prison continued to offer DAA treatment and began COVID-19 testing.</a:t>
            </a:r>
          </a:p>
          <a:p>
            <a:pPr marL="1553794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All centres (n=5) reported an increase in mental health problems, as the main issue faced by PWUD during the State of Alarm.</a:t>
            </a:r>
          </a:p>
          <a:p>
            <a:pPr marL="598786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The number of DAA treatments initiated in 2020 in comparison to 2019, in the public hospitals (n=5), decreased by 47% (SD: 9.77). </a:t>
            </a:r>
          </a:p>
          <a:p>
            <a:pPr marL="598786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4500" dirty="0">
              <a:latin typeface="+mj-lt"/>
              <a:cs typeface="Georgia"/>
            </a:endParaRPr>
          </a:p>
          <a:p>
            <a:pPr>
              <a:lnSpc>
                <a:spcPts val="2513"/>
              </a:lnSpc>
            </a:pPr>
            <a:endParaRPr sz="4500" dirty="0">
              <a:latin typeface="+mj-lt"/>
              <a:cs typeface="Georgia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C216095-EB1D-4FF5-9DD9-2367CD92C333}"/>
              </a:ext>
            </a:extLst>
          </p:cNvPr>
          <p:cNvSpPr/>
          <p:nvPr/>
        </p:nvSpPr>
        <p:spPr>
          <a:xfrm>
            <a:off x="1932020" y="8330062"/>
            <a:ext cx="11195754" cy="8714411"/>
          </a:xfrm>
          <a:prstGeom prst="roundRect">
            <a:avLst>
              <a:gd name="adj" fmla="val 933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CC3A6123-DB1C-4C9C-9C09-5A1D632A42CF}"/>
              </a:ext>
            </a:extLst>
          </p:cNvPr>
          <p:cNvSpPr txBox="1"/>
          <p:nvPr/>
        </p:nvSpPr>
        <p:spPr>
          <a:xfrm>
            <a:off x="2889287" y="8930650"/>
            <a:ext cx="8833788" cy="720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>
              <a:lnSpc>
                <a:spcPts val="4553"/>
              </a:lnSpc>
              <a:spcBef>
                <a:spcPts val="227"/>
              </a:spcBef>
            </a:pPr>
            <a:r>
              <a:rPr lang="en-GB" sz="6600" b="1" spc="-192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GB" sz="66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A5223A7-32AB-49A5-852E-57F51AFE5E37}"/>
              </a:ext>
            </a:extLst>
          </p:cNvPr>
          <p:cNvSpPr/>
          <p:nvPr/>
        </p:nvSpPr>
        <p:spPr>
          <a:xfrm>
            <a:off x="13560962" y="8363167"/>
            <a:ext cx="16865735" cy="8714411"/>
          </a:xfrm>
          <a:prstGeom prst="roundRect">
            <a:avLst>
              <a:gd name="adj" fmla="val 933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id="{7101C090-0F52-441F-8916-32EF27677C3A}"/>
              </a:ext>
            </a:extLst>
          </p:cNvPr>
          <p:cNvSpPr txBox="1"/>
          <p:nvPr/>
        </p:nvSpPr>
        <p:spPr>
          <a:xfrm>
            <a:off x="14567505" y="8893025"/>
            <a:ext cx="3789969" cy="720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>
              <a:lnSpc>
                <a:spcPts val="4553"/>
              </a:lnSpc>
              <a:spcBef>
                <a:spcPts val="227"/>
              </a:spcBef>
            </a:pPr>
            <a:r>
              <a:rPr lang="en-GB" sz="6600" b="1" spc="-192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GB" sz="66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2D68171-FA8D-4732-B999-1F316780B63D}"/>
              </a:ext>
            </a:extLst>
          </p:cNvPr>
          <p:cNvSpPr/>
          <p:nvPr/>
        </p:nvSpPr>
        <p:spPr>
          <a:xfrm>
            <a:off x="1920167" y="32746341"/>
            <a:ext cx="17762645" cy="6540562"/>
          </a:xfrm>
          <a:prstGeom prst="roundRect">
            <a:avLst>
              <a:gd name="adj" fmla="val 933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0" name="object 13">
            <a:extLst>
              <a:ext uri="{FF2B5EF4-FFF2-40B4-BE49-F238E27FC236}">
                <a16:creationId xmlns:a16="http://schemas.microsoft.com/office/drawing/2014/main" id="{08BD0BD3-65B4-4E3B-9F08-EE27C0C8F1D5}"/>
              </a:ext>
            </a:extLst>
          </p:cNvPr>
          <p:cNvSpPr txBox="1"/>
          <p:nvPr/>
        </p:nvSpPr>
        <p:spPr>
          <a:xfrm>
            <a:off x="2611686" y="33524313"/>
            <a:ext cx="5443775" cy="80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4">
              <a:lnSpc>
                <a:spcPts val="4553"/>
              </a:lnSpc>
              <a:spcBef>
                <a:spcPts val="227"/>
              </a:spcBef>
            </a:pPr>
            <a:r>
              <a:rPr lang="es-ES_tradnl" sz="6600" b="1" spc="-192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s-ES_tradnl" sz="66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9657FF50-036B-49F6-BBAF-434D565923E6}"/>
              </a:ext>
            </a:extLst>
          </p:cNvPr>
          <p:cNvSpPr txBox="1"/>
          <p:nvPr/>
        </p:nvSpPr>
        <p:spPr>
          <a:xfrm>
            <a:off x="2236383" y="10121683"/>
            <a:ext cx="10534825" cy="6792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s-ES"/>
            </a:defPPr>
            <a:lvl1pPr marL="27286">
              <a:lnSpc>
                <a:spcPts val="3201"/>
              </a:lnSpc>
              <a:spcBef>
                <a:spcPts val="234"/>
              </a:spcBef>
              <a:defRPr sz="3000" spc="-50">
                <a:latin typeface="Plantin"/>
                <a:cs typeface="Plantin"/>
              </a:defRPr>
            </a:lvl1pPr>
          </a:lstStyle>
          <a:p>
            <a:pPr marL="598786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+mj-lt"/>
                <a:cs typeface="Georgia"/>
              </a:rPr>
              <a:t>Spain is one of the countries hardest hit by the COVID-19 pandemic,</a:t>
            </a:r>
            <a:r>
              <a:rPr lang="en-GB" sz="4500" dirty="0">
                <a:solidFill>
                  <a:srgbClr val="FF0000"/>
                </a:solidFill>
                <a:latin typeface="+mj-lt"/>
                <a:cs typeface="Georgia"/>
              </a:rPr>
              <a:t> </a:t>
            </a:r>
            <a:r>
              <a:rPr lang="en-GB" sz="4500" dirty="0">
                <a:latin typeface="+mj-lt"/>
                <a:cs typeface="Georgia"/>
              </a:rPr>
              <a:t>which has severely limited the provision of healthcare services.</a:t>
            </a:r>
            <a:endParaRPr lang="en-GB" sz="4500" dirty="0">
              <a:solidFill>
                <a:srgbClr val="FF0000"/>
              </a:solidFill>
              <a:latin typeface="+mj-lt"/>
              <a:cs typeface="Georgia"/>
            </a:endParaRPr>
          </a:p>
          <a:p>
            <a:pPr marL="598786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4500" dirty="0">
              <a:latin typeface="+mj-lt"/>
              <a:cs typeface="Georgia"/>
            </a:endParaRPr>
          </a:p>
          <a:p>
            <a:pPr marL="598786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+mj-lt"/>
                <a:cs typeface="Georgia"/>
              </a:rPr>
              <a:t>The aim of this study is to describe the impact of the pandemic on hepatitis C care for people who use drugs (PWUD) on the Balearic Islands, Spain. </a:t>
            </a:r>
          </a:p>
        </p:txBody>
      </p:sp>
      <p:sp>
        <p:nvSpPr>
          <p:cNvPr id="34" name="object 11">
            <a:extLst>
              <a:ext uri="{FF2B5EF4-FFF2-40B4-BE49-F238E27FC236}">
                <a16:creationId xmlns:a16="http://schemas.microsoft.com/office/drawing/2014/main" id="{FD08D75F-801A-43F5-9981-D6EAF5C45A89}"/>
              </a:ext>
            </a:extLst>
          </p:cNvPr>
          <p:cNvSpPr txBox="1"/>
          <p:nvPr/>
        </p:nvSpPr>
        <p:spPr>
          <a:xfrm>
            <a:off x="13910662" y="9760077"/>
            <a:ext cx="16082847" cy="7542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s-ES"/>
            </a:defPPr>
            <a:lvl1pPr marL="27286">
              <a:lnSpc>
                <a:spcPts val="3201"/>
              </a:lnSpc>
              <a:spcBef>
                <a:spcPts val="234"/>
              </a:spcBef>
              <a:defRPr sz="3000" spc="-50">
                <a:latin typeface="Plantin"/>
                <a:cs typeface="Plantin"/>
              </a:defRPr>
            </a:lvl1pPr>
          </a:lstStyle>
          <a:p>
            <a:pPr marL="598786" indent="-5715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+mj-lt"/>
                <a:cs typeface="Georgia"/>
              </a:rPr>
              <a:t>A cross-sectional study was conducted among 15 centres offering services for PWUD: non-governmental organisations (n=3), a mobile methadone unit, a prison, and addictive behaviour units (n=10) via an electronically-administered questionnaire.</a:t>
            </a:r>
          </a:p>
          <a:p>
            <a:pPr marL="598786" indent="-5715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4500" dirty="0">
              <a:solidFill>
                <a:srgbClr val="7030A0"/>
              </a:solidFill>
              <a:latin typeface="+mj-lt"/>
              <a:cs typeface="Georgia"/>
            </a:endParaRPr>
          </a:p>
          <a:p>
            <a:pPr marL="598786" indent="-5715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+mj-lt"/>
                <a:cs typeface="Georgia"/>
              </a:rPr>
              <a:t>Data on the number of direct-acting antiviral (DAA) treatments initiated in 2019 and 2020 were retrieved from public hospitals (n=6).</a:t>
            </a:r>
          </a:p>
          <a:p>
            <a:pPr marL="598786" indent="-5715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4500" dirty="0">
              <a:latin typeface="+mj-lt"/>
              <a:cs typeface="Georgia"/>
            </a:endParaRPr>
          </a:p>
          <a:p>
            <a:pPr marL="598786" indent="-5715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4500" dirty="0">
                <a:latin typeface="+mj-lt"/>
                <a:cs typeface="Georgia"/>
              </a:rPr>
              <a:t>Standard descriptive statistics were utilised. </a:t>
            </a:r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82A9EEA2-5523-4798-93B2-06F04C1D413C}"/>
              </a:ext>
            </a:extLst>
          </p:cNvPr>
          <p:cNvSpPr txBox="1"/>
          <p:nvPr/>
        </p:nvSpPr>
        <p:spPr>
          <a:xfrm>
            <a:off x="2583905" y="34199256"/>
            <a:ext cx="16487884" cy="2649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s-ES"/>
            </a:defPPr>
            <a:lvl1pPr marL="27286">
              <a:lnSpc>
                <a:spcPts val="3201"/>
              </a:lnSpc>
              <a:spcBef>
                <a:spcPts val="234"/>
              </a:spcBef>
              <a:defRPr sz="3000" spc="-50">
                <a:latin typeface="Plantin"/>
                <a:cs typeface="Plantin"/>
              </a:defRPr>
            </a:lvl1pPr>
          </a:lstStyle>
          <a:p>
            <a:pPr marL="713086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500" dirty="0">
                <a:latin typeface="+mj-lt"/>
                <a:cs typeface="Georgia"/>
              </a:rPr>
              <a:t>Preliminary findings indicate that the COVID-19 pandemic negatively affected the provision of harm reduction services on the Balearic Islands, including the number of DAA treatments initiated. </a:t>
            </a:r>
          </a:p>
          <a:p>
            <a:pPr marL="713086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500" dirty="0">
                <a:latin typeface="+mj-lt"/>
                <a:cs typeface="Georgia"/>
              </a:rPr>
              <a:t>Telephone calls and telemedicine became valuable tools to maintain access to services. </a:t>
            </a:r>
          </a:p>
          <a:p>
            <a:pPr marL="713086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500" dirty="0">
                <a:latin typeface="+mj-lt"/>
                <a:cs typeface="Georgia"/>
              </a:rPr>
              <a:t>As the pandemic continues, additional strategies are urgently needed to maintain these essential services for this vulnerable population.</a:t>
            </a: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2DC384F2-01F7-42F3-A0A9-32E635CE5096}"/>
              </a:ext>
            </a:extLst>
          </p:cNvPr>
          <p:cNvSpPr txBox="1"/>
          <p:nvPr/>
        </p:nvSpPr>
        <p:spPr>
          <a:xfrm>
            <a:off x="14567505" y="42510054"/>
            <a:ext cx="3789969" cy="954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s-ES"/>
            </a:defPPr>
            <a:lvl1pPr marL="27286">
              <a:lnSpc>
                <a:spcPts val="3201"/>
              </a:lnSpc>
              <a:spcBef>
                <a:spcPts val="234"/>
              </a:spcBef>
              <a:defRPr sz="3000" spc="-50">
                <a:latin typeface="Plantin"/>
                <a:cs typeface="Plantin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13-15 October 2021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9685F49-4552-7A4C-BD16-FF469CEAF24F}"/>
              </a:ext>
            </a:extLst>
          </p:cNvPr>
          <p:cNvGrpSpPr/>
          <p:nvPr/>
        </p:nvGrpSpPr>
        <p:grpSpPr>
          <a:xfrm>
            <a:off x="13881846" y="40313739"/>
            <a:ext cx="4309105" cy="2512208"/>
            <a:chOff x="16332715" y="30977692"/>
            <a:chExt cx="4309105" cy="2512208"/>
          </a:xfrm>
        </p:grpSpPr>
        <p:sp>
          <p:nvSpPr>
            <p:cNvPr id="39" name="object 16">
              <a:extLst>
                <a:ext uri="{FF2B5EF4-FFF2-40B4-BE49-F238E27FC236}">
                  <a16:creationId xmlns:a16="http://schemas.microsoft.com/office/drawing/2014/main" id="{9DC9F395-3AC2-9E40-96A7-87E831A35F18}"/>
                </a:ext>
              </a:extLst>
            </p:cNvPr>
            <p:cNvSpPr txBox="1"/>
            <p:nvPr/>
          </p:nvSpPr>
          <p:spPr>
            <a:xfrm>
              <a:off x="16332715" y="32632608"/>
              <a:ext cx="4309105" cy="85729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0464" marR="69938" algn="ctr">
                <a:lnSpc>
                  <a:spcPts val="2513"/>
                </a:lnSpc>
                <a:spcBef>
                  <a:spcPts val="176"/>
                </a:spcBef>
              </a:pPr>
              <a:endParaRPr sz="3200" b="1" spc="-38" dirty="0">
                <a:latin typeface="Arial"/>
                <a:cs typeface="Arial"/>
              </a:endParaRP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1C4431E-0B32-F449-93ED-2FFD32867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28102" y="30977692"/>
              <a:ext cx="3918331" cy="1596412"/>
            </a:xfrm>
            <a:prstGeom prst="rect">
              <a:avLst/>
            </a:prstGeom>
          </p:spPr>
        </p:pic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90A42142-1A84-F048-81C8-600BAE9AF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8089" y="40966563"/>
            <a:ext cx="811198" cy="811198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89375106-08AF-F849-AB6E-E8B9DDFE7C7A}"/>
              </a:ext>
            </a:extLst>
          </p:cNvPr>
          <p:cNvGrpSpPr/>
          <p:nvPr/>
        </p:nvGrpSpPr>
        <p:grpSpPr>
          <a:xfrm>
            <a:off x="25334831" y="40846375"/>
            <a:ext cx="6836524" cy="1862772"/>
            <a:chOff x="26376017" y="31775898"/>
            <a:chExt cx="6836524" cy="1862772"/>
          </a:xfrm>
        </p:grpSpPr>
        <p:pic>
          <p:nvPicPr>
            <p:cNvPr id="44" name="Imagen 93">
              <a:extLst>
                <a:ext uri="{FF2B5EF4-FFF2-40B4-BE49-F238E27FC236}">
                  <a16:creationId xmlns:a16="http://schemas.microsoft.com/office/drawing/2014/main" id="{7C2B7A6E-0FE6-6740-AF01-2664EF72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376017" y="31775898"/>
              <a:ext cx="5181854" cy="971598"/>
            </a:xfrm>
            <a:prstGeom prst="rect">
              <a:avLst/>
            </a:prstGeom>
          </p:spPr>
        </p:pic>
        <p:pic>
          <p:nvPicPr>
            <p:cNvPr id="45" name="Imagen 35" descr="Sin título.png">
              <a:extLst>
                <a:ext uri="{FF2B5EF4-FFF2-40B4-BE49-F238E27FC236}">
                  <a16:creationId xmlns:a16="http://schemas.microsoft.com/office/drawing/2014/main" id="{AABCECA7-1FC2-4A4A-9DE1-93606A7E0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82886" y="32838286"/>
              <a:ext cx="6229655" cy="800384"/>
            </a:xfrm>
            <a:prstGeom prst="rect">
              <a:avLst/>
            </a:prstGeom>
          </p:spPr>
        </p:pic>
      </p:grpSp>
      <p:sp>
        <p:nvSpPr>
          <p:cNvPr id="46" name="Rectangle: Rounded Corners 28">
            <a:extLst>
              <a:ext uri="{FF2B5EF4-FFF2-40B4-BE49-F238E27FC236}">
                <a16:creationId xmlns:a16="http://schemas.microsoft.com/office/drawing/2014/main" id="{AD4A9D9C-1ED5-F442-BBDE-81F33E309CF5}"/>
              </a:ext>
            </a:extLst>
          </p:cNvPr>
          <p:cNvSpPr/>
          <p:nvPr/>
        </p:nvSpPr>
        <p:spPr>
          <a:xfrm>
            <a:off x="20012818" y="32679908"/>
            <a:ext cx="10413879" cy="6540562"/>
          </a:xfrm>
          <a:prstGeom prst="roundRect">
            <a:avLst>
              <a:gd name="adj" fmla="val 933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52097" eaLnBrk="0" hangingPunct="0"/>
            <a:endParaRPr lang="en-AU" sz="4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959505-7C59-6E45-BD4E-4434F52C68E0}"/>
              </a:ext>
            </a:extLst>
          </p:cNvPr>
          <p:cNvSpPr txBox="1"/>
          <p:nvPr/>
        </p:nvSpPr>
        <p:spPr>
          <a:xfrm>
            <a:off x="20470019" y="33531933"/>
            <a:ext cx="8329378" cy="758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464">
              <a:lnSpc>
                <a:spcPts val="4553"/>
              </a:lnSpc>
              <a:spcBef>
                <a:spcPts val="227"/>
              </a:spcBef>
            </a:pPr>
            <a:r>
              <a:rPr lang="es-ES_tradnl" sz="6600" b="1" spc="-192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INFORMATION</a:t>
            </a:r>
            <a:endParaRPr lang="es-ES_tradnl" sz="66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5C158-8FD0-B442-AF91-15AC88B2D2C5}"/>
              </a:ext>
            </a:extLst>
          </p:cNvPr>
          <p:cNvSpPr txBox="1"/>
          <p:nvPr/>
        </p:nvSpPr>
        <p:spPr>
          <a:xfrm>
            <a:off x="20572971" y="34613974"/>
            <a:ext cx="9523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52097" eaLnBrk="0" hangingPunct="0"/>
            <a:r>
              <a:rPr lang="en-AU" sz="4000" b="1" dirty="0">
                <a:latin typeface="Calibri" panose="020F0502020204030204" pitchFamily="34" charset="0"/>
                <a:cs typeface="Calibri" panose="020F0502020204030204" pitchFamily="34" charset="0"/>
              </a:rPr>
              <a:t>Professor Jeffrey V Lazarus </a:t>
            </a:r>
          </a:p>
          <a:p>
            <a:pPr defTabSz="952097" eaLnBrk="0" hangingPunct="0"/>
            <a:r>
              <a:rPr lang="en-AU" sz="4000" dirty="0"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Jeffrey.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Lazarus</a:t>
            </a:r>
            <a:r>
              <a:rPr lang="en-AU" sz="4000" dirty="0"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@isglobal.org</a:t>
            </a:r>
            <a:endParaRPr lang="en-A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52097" eaLnBrk="0" hangingPunct="0"/>
            <a:r>
              <a:rPr lang="en-AU" sz="4000" dirty="0">
                <a:latin typeface="Calibri" panose="020F0502020204030204" pitchFamily="34" charset="0"/>
                <a:cs typeface="Calibri" panose="020F0502020204030204" pitchFamily="34" charset="0"/>
              </a:rPr>
              <a:t>Barcelona Institute for Global Health (ISGlobal), Hospital Clínic, University of Barcelona, Spain</a:t>
            </a:r>
          </a:p>
        </p:txBody>
      </p:sp>
      <p:sp>
        <p:nvSpPr>
          <p:cNvPr id="52" name="object 2">
            <a:extLst>
              <a:ext uri="{FF2B5EF4-FFF2-40B4-BE49-F238E27FC236}">
                <a16:creationId xmlns:a16="http://schemas.microsoft.com/office/drawing/2014/main" id="{A2F8056D-98EC-FA48-B648-F933748014CE}"/>
              </a:ext>
            </a:extLst>
          </p:cNvPr>
          <p:cNvSpPr txBox="1"/>
          <p:nvPr/>
        </p:nvSpPr>
        <p:spPr>
          <a:xfrm>
            <a:off x="1089797" y="39937543"/>
            <a:ext cx="30245302" cy="342759"/>
          </a:xfrm>
          <a:prstGeom prst="rect">
            <a:avLst/>
          </a:prstGeom>
          <a:solidFill>
            <a:srgbClr val="E57C29"/>
          </a:solidFill>
        </p:spPr>
        <p:txBody>
          <a:bodyPr wrap="square" lIns="0" tIns="0" rIns="0" bIns="0" rtlCol="0">
            <a:noAutofit/>
          </a:bodyPr>
          <a:lstStyle/>
          <a:p>
            <a:pPr marL="40928">
              <a:lnSpc>
                <a:spcPts val="1612"/>
              </a:lnSpc>
            </a:pPr>
            <a:endParaRPr sz="1575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FDD57-9791-D645-A48E-82E112DC2A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69946" y="23045454"/>
            <a:ext cx="4343338" cy="424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3544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6619</TotalTime>
  <Words>718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lena van selm</dc:creator>
  <cp:lastModifiedBy>Biel Mercadal</cp:lastModifiedBy>
  <cp:revision>121</cp:revision>
  <cp:lastPrinted>2019-07-29T15:48:13Z</cp:lastPrinted>
  <dcterms:modified xsi:type="dcterms:W3CDTF">2021-09-09T14:49:05Z</dcterms:modified>
</cp:coreProperties>
</file>